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14"/>
  </p:notesMasterIdLst>
  <p:handoutMasterIdLst>
    <p:handoutMasterId r:id="rId15"/>
  </p:handoutMasterIdLst>
  <p:sldIdLst>
    <p:sldId id="256" r:id="rId2"/>
    <p:sldId id="356" r:id="rId3"/>
    <p:sldId id="365" r:id="rId4"/>
    <p:sldId id="357" r:id="rId5"/>
    <p:sldId id="366" r:id="rId6"/>
    <p:sldId id="367" r:id="rId7"/>
    <p:sldId id="368" r:id="rId8"/>
    <p:sldId id="369" r:id="rId9"/>
    <p:sldId id="372" r:id="rId10"/>
    <p:sldId id="370" r:id="rId11"/>
    <p:sldId id="371" r:id="rId12"/>
    <p:sldId id="373" r:id="rId13"/>
  </p:sldIdLst>
  <p:sldSz cx="9144000" cy="5143500" type="screen16x9"/>
  <p:notesSz cx="6797675" cy="9926638"/>
  <p:embeddedFontLst>
    <p:embeddedFont>
      <p:font typeface="Segoe UI Semibold" panose="020B0702040204020203" pitchFamily="34" charset="0"/>
      <p:bold r:id="rId16"/>
    </p:embeddedFont>
    <p:embeddedFont>
      <p:font typeface="Segoe UI Light" panose="020B0502040204020203" pitchFamily="34" charset="0"/>
      <p:regular r:id="rId17"/>
    </p:embeddedFont>
    <p:embeddedFont>
      <p:font typeface="Futura Medium" panose="00000800000000000000"/>
      <p:regular r:id="rId18"/>
      <p:bold r:id="rId19"/>
      <p:italic r:id="rId20"/>
      <p:boldItalic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640">
          <p15:clr>
            <a:srgbClr val="A4A3A4"/>
          </p15:clr>
        </p15:guide>
        <p15:guide id="2" orient="horz" pos="2751">
          <p15:clr>
            <a:srgbClr val="A4A3A4"/>
          </p15:clr>
        </p15:guide>
        <p15:guide id="3" orient="horz" pos="1614">
          <p15:clr>
            <a:srgbClr val="A4A3A4"/>
          </p15:clr>
        </p15:guide>
        <p15:guide id="4" orient="horz" pos="1860">
          <p15:clr>
            <a:srgbClr val="A4A3A4"/>
          </p15:clr>
        </p15:guide>
        <p15:guide id="5" orient="horz" pos="912">
          <p15:clr>
            <a:srgbClr val="A4A3A4"/>
          </p15:clr>
        </p15:guide>
        <p15:guide id="6" orient="horz" pos="178">
          <p15:clr>
            <a:srgbClr val="A4A3A4"/>
          </p15:clr>
        </p15:guide>
        <p15:guide id="7" pos="619">
          <p15:clr>
            <a:srgbClr val="A4A3A4"/>
          </p15:clr>
        </p15:guide>
        <p15:guide id="8" pos="5258">
          <p15:clr>
            <a:srgbClr val="A4A3A4"/>
          </p15:clr>
        </p15:guide>
        <p15:guide id="9" pos="2891">
          <p15:clr>
            <a:srgbClr val="A4A3A4"/>
          </p15:clr>
        </p15:guide>
        <p15:guide id="10" pos="410">
          <p15:clr>
            <a:srgbClr val="A4A3A4"/>
          </p15:clr>
        </p15:guide>
        <p15:guide id="11" pos="2776">
          <p15:clr>
            <a:srgbClr val="A4A3A4"/>
          </p15:clr>
        </p15:guide>
      </p15:sldGuideLst>
    </p:ext>
    <p:ext uri="{2D200454-40CA-4A62-9FC3-DE9A4176ACB9}">
      <p15:notesGuideLst xmlns:p15="http://schemas.microsoft.com/office/powerpoint/2012/main" xmlns="">
        <p15:guide id="1" orient="horz" pos="2752">
          <p15:clr>
            <a:srgbClr val="A4A3A4"/>
          </p15:clr>
        </p15:guide>
        <p15:guide id="2" orient="horz" pos="5732">
          <p15:clr>
            <a:srgbClr val="A4A3A4"/>
          </p15:clr>
        </p15:guide>
        <p15:guide id="3" orient="horz" pos="2598">
          <p15:clr>
            <a:srgbClr val="A4A3A4"/>
          </p15:clr>
        </p15:guide>
        <p15:guide id="4" orient="horz" pos="823">
          <p15:clr>
            <a:srgbClr val="A4A3A4"/>
          </p15:clr>
        </p15:guide>
        <p15:guide id="5" pos="311">
          <p15:clr>
            <a:srgbClr val="A4A3A4"/>
          </p15:clr>
        </p15:guide>
        <p15:guide id="6" pos="399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9DB"/>
    <a:srgbClr val="99CDB7"/>
    <a:srgbClr val="66B492"/>
    <a:srgbClr val="339B6E"/>
    <a:srgbClr val="DFD1DE"/>
    <a:srgbClr val="C0A2BD"/>
    <a:srgbClr val="A0749B"/>
    <a:srgbClr val="81457A"/>
    <a:srgbClr val="CCD7E6"/>
    <a:srgbClr val="99AF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0016" autoAdjust="0"/>
    <p:restoredTop sz="96187" autoAdjust="0"/>
  </p:normalViewPr>
  <p:slideViewPr>
    <p:cSldViewPr snapToGrid="0" showGuides="1">
      <p:cViewPr varScale="1">
        <p:scale>
          <a:sx n="101" d="100"/>
          <a:sy n="101" d="100"/>
        </p:scale>
        <p:origin x="-96" y="-312"/>
      </p:cViewPr>
      <p:guideLst>
        <p:guide orient="horz" pos="640"/>
        <p:guide orient="horz" pos="2751"/>
        <p:guide orient="horz" pos="1614"/>
        <p:guide orient="horz" pos="1860"/>
        <p:guide orient="horz" pos="912"/>
        <p:guide orient="horz" pos="178"/>
        <p:guide pos="619"/>
        <p:guide pos="5258"/>
        <p:guide pos="2891"/>
        <p:guide pos="410"/>
        <p:guide pos="27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76" d="100"/>
          <a:sy n="76" d="100"/>
        </p:scale>
        <p:origin x="2184" y="114"/>
      </p:cViewPr>
      <p:guideLst>
        <p:guide orient="horz" pos="2752"/>
        <p:guide orient="horz" pos="5732"/>
        <p:guide orient="horz" pos="2598"/>
        <p:guide orient="horz" pos="823"/>
        <p:guide pos="311"/>
        <p:guide pos="399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handoutMaster" Target="handoutMasters/handoutMaster1.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422113217832809"/>
          <c:y val="0.12479760423918207"/>
          <c:w val="0.49155799976123754"/>
          <c:h val="0.76078772981959464"/>
        </c:manualLayout>
      </c:layout>
      <c:pieChart>
        <c:varyColors val="1"/>
        <c:ser>
          <c:idx val="0"/>
          <c:order val="0"/>
          <c:explosion val="3"/>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1"/>
              <c:spPr>
                <a:noFill/>
                <a:ln>
                  <a:noFill/>
                </a:ln>
                <a:effectLst/>
              </c:spPr>
              <c:txPr>
                <a:bodyPr rot="0" spcFirstLastPara="1" vertOverflow="ellipsis" vert="horz" wrap="square" lIns="38100" tIns="19050" rIns="38100" bIns="19050" anchor="ctr" anchorCtr="1">
                  <a:spAutoFit/>
                </a:bodyPr>
                <a:lstStyle/>
                <a:p>
                  <a:pPr>
                    <a:defRPr sz="110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1"/>
              <c:showBubbleSize val="0"/>
            </c:dLbl>
            <c:dLbl>
              <c:idx val="2"/>
              <c:spPr>
                <a:noFill/>
                <a:ln>
                  <a:noFill/>
                </a:ln>
                <a:effectLst/>
              </c:spPr>
              <c:txPr>
                <a:bodyPr rot="0" spcFirstLastPara="1" vertOverflow="ellipsis" vert="horz" wrap="square" lIns="38100" tIns="19050" rIns="38100" bIns="19050" anchor="ctr" anchorCtr="1">
                  <a:spAutoFit/>
                </a:bodyPr>
                <a:lstStyle/>
                <a:p>
                  <a:pPr>
                    <a:defRPr sz="110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1"/>
              <c:showBubbleSize val="0"/>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Sheet1!$A$3:$A$5</c:f>
              <c:strCache>
                <c:ptCount val="3"/>
                <c:pt idx="0">
                  <c:v>More difficult</c:v>
                </c:pt>
                <c:pt idx="1">
                  <c:v>Less difficult</c:v>
                </c:pt>
                <c:pt idx="2">
                  <c:v>Stayed the same</c:v>
                </c:pt>
              </c:strCache>
            </c:strRef>
          </c:cat>
          <c:val>
            <c:numRef>
              <c:f>Sheet1!$B$3:$B$5</c:f>
              <c:numCache>
                <c:formatCode>0%</c:formatCode>
                <c:ptCount val="3"/>
                <c:pt idx="0">
                  <c:v>0.53</c:v>
                </c:pt>
                <c:pt idx="1">
                  <c:v>0.15000000000000005</c:v>
                </c:pt>
                <c:pt idx="2">
                  <c:v>0.32000000000000012</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strRef>
              <c:f>[Book1]Sheet1!$A$1:$A$7</c:f>
              <c:strCache>
                <c:ptCount val="7"/>
                <c:pt idx="0">
                  <c:v>Disability</c:v>
                </c:pt>
                <c:pt idx="1">
                  <c:v>Gender</c:v>
                </c:pt>
                <c:pt idx="2">
                  <c:v>Age </c:v>
                </c:pt>
                <c:pt idx="3">
                  <c:v>Race </c:v>
                </c:pt>
                <c:pt idx="4">
                  <c:v>Religion or belief</c:v>
                </c:pt>
                <c:pt idx="5">
                  <c:v>Sexual orientation</c:v>
                </c:pt>
                <c:pt idx="6">
                  <c:v>Trans</c:v>
                </c:pt>
              </c:strCache>
            </c:strRef>
          </c:cat>
          <c:val>
            <c:numRef>
              <c:f>[Book1]Sheet1!$B$1:$B$7</c:f>
              <c:numCache>
                <c:formatCode>0%</c:formatCode>
                <c:ptCount val="7"/>
                <c:pt idx="0">
                  <c:v>0.52</c:v>
                </c:pt>
                <c:pt idx="1">
                  <c:v>0.29000000000000004</c:v>
                </c:pt>
                <c:pt idx="2">
                  <c:v>0.25</c:v>
                </c:pt>
                <c:pt idx="3">
                  <c:v>0.21000000000000002</c:v>
                </c:pt>
                <c:pt idx="4">
                  <c:v>0.11</c:v>
                </c:pt>
                <c:pt idx="5">
                  <c:v>0.1</c:v>
                </c:pt>
                <c:pt idx="6">
                  <c:v>0.05</c:v>
                </c:pt>
              </c:numCache>
            </c:numRef>
          </c:val>
        </c:ser>
        <c:dLbls>
          <c:showLegendKey val="0"/>
          <c:showVal val="0"/>
          <c:showCatName val="0"/>
          <c:showSerName val="0"/>
          <c:showPercent val="0"/>
          <c:showBubbleSize val="0"/>
        </c:dLbls>
        <c:gapWidth val="150"/>
        <c:axId val="132379392"/>
        <c:axId val="107331968"/>
      </c:barChart>
      <c:catAx>
        <c:axId val="132379392"/>
        <c:scaling>
          <c:orientation val="minMax"/>
        </c:scaling>
        <c:delete val="0"/>
        <c:axPos val="b"/>
        <c:numFmt formatCode="General" sourceLinked="0"/>
        <c:majorTickMark val="out"/>
        <c:minorTickMark val="none"/>
        <c:tickLblPos val="nextTo"/>
        <c:crossAx val="107331968"/>
        <c:crosses val="autoZero"/>
        <c:auto val="1"/>
        <c:lblAlgn val="ctr"/>
        <c:lblOffset val="100"/>
        <c:noMultiLvlLbl val="0"/>
      </c:catAx>
      <c:valAx>
        <c:axId val="107331968"/>
        <c:scaling>
          <c:orientation val="minMax"/>
        </c:scaling>
        <c:delete val="0"/>
        <c:axPos val="l"/>
        <c:majorGridlines/>
        <c:numFmt formatCode="0%" sourceLinked="1"/>
        <c:majorTickMark val="out"/>
        <c:minorTickMark val="none"/>
        <c:tickLblPos val="nextTo"/>
        <c:crossAx val="132379392"/>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sz="1000" dirty="0">
              <a:latin typeface="Arial" pitchFamily="34" charset="0"/>
              <a:cs typeface="Arial" pitchFamily="34" charset="0"/>
            </a:endParaRPr>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8688C09-A274-4C07-9395-CBE67C0DE912}" type="datetimeFigureOut">
              <a:rPr lang="en-GB" sz="1000" smtClean="0">
                <a:latin typeface="Arial" pitchFamily="34" charset="0"/>
                <a:cs typeface="Arial" pitchFamily="34" charset="0"/>
              </a:rPr>
              <a:pPr/>
              <a:t>09/11/2016</a:t>
            </a:fld>
            <a:endParaRPr lang="en-GB" sz="1000" dirty="0">
              <a:latin typeface="Arial" pitchFamily="34" charset="0"/>
              <a:cs typeface="Arial" pitchFamily="34" charset="0"/>
            </a:endParaRPr>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sz="1000" dirty="0">
              <a:latin typeface="Arial" pitchFamily="34" charset="0"/>
              <a:cs typeface="Arial" pitchFamily="34" charset="0"/>
            </a:endParaRPr>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8B005D9-1AAC-4E6D-B9B3-BB8CB4FD9D30}" type="slidenum">
              <a:rPr lang="en-GB" sz="1000" smtClean="0">
                <a:latin typeface="Arial" pitchFamily="34" charset="0"/>
                <a:cs typeface="Arial" pitchFamily="34" charset="0"/>
              </a:rPr>
              <a:pPr/>
              <a:t>‹#›</a:t>
            </a:fld>
            <a:endParaRPr lang="en-GB" sz="1000" dirty="0">
              <a:latin typeface="Arial" pitchFamily="34" charset="0"/>
              <a:cs typeface="Arial" pitchFamily="34" charset="0"/>
            </a:endParaRPr>
          </a:p>
        </p:txBody>
      </p:sp>
    </p:spTree>
    <p:extLst>
      <p:ext uri="{BB962C8B-B14F-4D97-AF65-F5344CB8AC3E}">
        <p14:creationId xmlns:p14="http://schemas.microsoft.com/office/powerpoint/2010/main" val="33199293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000">
                <a:solidFill>
                  <a:schemeClr val="tx1"/>
                </a:solidFill>
                <a:latin typeface="Arial" pitchFamily="34" charset="0"/>
                <a:cs typeface="Arial" pitchFamily="34" charset="0"/>
              </a:defRPr>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000">
                <a:solidFill>
                  <a:schemeClr val="tx1"/>
                </a:solidFill>
                <a:latin typeface="Arial" pitchFamily="34" charset="0"/>
                <a:cs typeface="Arial" pitchFamily="34" charset="0"/>
              </a:defRPr>
            </a:lvl1pPr>
          </a:lstStyle>
          <a:p>
            <a:fld id="{E8910CE4-810D-4C84-B7AD-48C304FEA169}" type="datetimeFigureOut">
              <a:rPr lang="en-GB" smtClean="0"/>
              <a:pPr/>
              <a:t>09/11/2016</a:t>
            </a:fld>
            <a:endParaRPr lang="en-GB" dirty="0"/>
          </a:p>
        </p:txBody>
      </p:sp>
      <p:sp>
        <p:nvSpPr>
          <p:cNvPr id="4" name="Slide Image Placeholder 3"/>
          <p:cNvSpPr>
            <a:spLocks noGrp="1" noRot="1" noChangeAspect="1"/>
          </p:cNvSpPr>
          <p:nvPr>
            <p:ph type="sldImg" idx="2"/>
          </p:nvPr>
        </p:nvSpPr>
        <p:spPr>
          <a:xfrm>
            <a:off x="493713" y="1306513"/>
            <a:ext cx="5833006" cy="3286752"/>
          </a:xfrm>
          <a:prstGeom prst="rect">
            <a:avLst/>
          </a:prstGeom>
          <a:noFill/>
          <a:ln w="9525">
            <a:solidFill>
              <a:schemeClr val="tx1"/>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493714" y="4763385"/>
            <a:ext cx="5843586" cy="4316819"/>
          </a:xfrm>
          <a:prstGeom prst="rect">
            <a:avLst/>
          </a:prstGeom>
        </p:spPr>
        <p:txBody>
          <a:bodyPr vert="horz" lIns="0" tIns="0" rIns="0" bIns="0" rtlCol="0">
            <a:normAutofit/>
          </a:bodyPr>
          <a:lstStyle/>
          <a:p>
            <a:pPr lvl="0"/>
            <a:r>
              <a:rPr lang="en-GB" dirty="0" smtClean="0"/>
              <a:t>Click to edit Master text styles</a:t>
            </a:r>
          </a:p>
          <a:p>
            <a:pPr lvl="1"/>
            <a:r>
              <a:rPr lang="en-GB" dirty="0" smtClean="0"/>
              <a:t>Second level</a:t>
            </a:r>
          </a:p>
          <a:p>
            <a:pPr lvl="2"/>
            <a:r>
              <a:rPr lang="en-GB" dirty="0" smtClean="0"/>
              <a:t>Third level</a:t>
            </a:r>
            <a:endParaRPr lang="en-GB" dirty="0"/>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000">
                <a:solidFill>
                  <a:schemeClr val="tx1"/>
                </a:solidFill>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000">
                <a:solidFill>
                  <a:schemeClr val="tx1"/>
                </a:solidFill>
                <a:latin typeface="Arial" pitchFamily="34" charset="0"/>
                <a:cs typeface="Arial" pitchFamily="34" charset="0"/>
              </a:defRPr>
            </a:lvl1pPr>
          </a:lstStyle>
          <a:p>
            <a:fld id="{DE799493-6412-4470-9830-D005B358D66E}" type="slidenum">
              <a:rPr lang="en-GB" smtClean="0"/>
              <a:pPr/>
              <a:t>‹#›</a:t>
            </a:fld>
            <a:endParaRPr lang="en-GB" dirty="0"/>
          </a:p>
        </p:txBody>
      </p:sp>
    </p:spTree>
    <p:extLst>
      <p:ext uri="{BB962C8B-B14F-4D97-AF65-F5344CB8AC3E}">
        <p14:creationId xmlns:p14="http://schemas.microsoft.com/office/powerpoint/2010/main" val="675471197"/>
      </p:ext>
    </p:extLst>
  </p:cSld>
  <p:clrMap bg1="lt1" tx1="dk1" bg2="lt2" tx2="dk2" accent1="accent1" accent2="accent2" accent3="accent3" accent4="accent4" accent5="accent5" accent6="accent6" hlink="hlink" folHlink="folHlink"/>
  <p:notesStyle>
    <a:lvl1pPr marL="0" algn="l" defTabSz="914400" rtl="0" eaLnBrk="1" latinLnBrk="0" hangingPunct="1">
      <a:spcAft>
        <a:spcPts val="600"/>
      </a:spcAft>
      <a:defRPr sz="1000" kern="1200">
        <a:solidFill>
          <a:schemeClr val="tx1"/>
        </a:solidFill>
        <a:latin typeface="Arial" pitchFamily="34" charset="0"/>
        <a:ea typeface="+mn-ea"/>
        <a:cs typeface="Arial" pitchFamily="34" charset="0"/>
      </a:defRPr>
    </a:lvl1pPr>
    <a:lvl2pPr marL="85725" indent="-85725" algn="l" defTabSz="914400" rtl="0" eaLnBrk="1" latinLnBrk="0" hangingPunct="1">
      <a:spcAft>
        <a:spcPts val="600"/>
      </a:spcAft>
      <a:buFont typeface="Arial" pitchFamily="34" charset="0"/>
      <a:buChar char="•"/>
      <a:defRPr sz="1000" kern="1200">
        <a:solidFill>
          <a:schemeClr val="tx1"/>
        </a:solidFill>
        <a:latin typeface="Arial" pitchFamily="34" charset="0"/>
        <a:ea typeface="+mn-ea"/>
        <a:cs typeface="Arial" pitchFamily="34" charset="0"/>
      </a:defRPr>
    </a:lvl2pPr>
    <a:lvl3pPr marL="252000" indent="-144000" algn="l" defTabSz="914400" rtl="0" eaLnBrk="1" latinLnBrk="0" hangingPunct="1">
      <a:spcAft>
        <a:spcPts val="600"/>
      </a:spcAft>
      <a:buFont typeface="Symbol" pitchFamily="18" charset="2"/>
      <a:buChar char="-"/>
      <a:defRPr sz="1000" kern="1200">
        <a:solidFill>
          <a:schemeClr val="tx1"/>
        </a:solidFill>
        <a:latin typeface="Arial" pitchFamily="34" charset="0"/>
        <a:ea typeface="+mn-ea"/>
        <a:cs typeface="Arial" pitchFamily="34" charset="0"/>
      </a:defRPr>
    </a:lvl3pPr>
    <a:lvl4pPr marL="1371600" algn="l" defTabSz="914400" rtl="0" eaLnBrk="1" latinLnBrk="0" hangingPunct="1">
      <a:spcAft>
        <a:spcPts val="600"/>
      </a:spcAft>
      <a:defRPr sz="1000" kern="1200">
        <a:solidFill>
          <a:schemeClr val="tx1"/>
        </a:solidFill>
        <a:latin typeface="Futura Medium"/>
        <a:ea typeface="+mn-ea"/>
        <a:cs typeface="+mn-cs"/>
      </a:defRPr>
    </a:lvl4pPr>
    <a:lvl5pPr marL="1828800" algn="l" defTabSz="914400" rtl="0" eaLnBrk="1" latinLnBrk="0" hangingPunct="1">
      <a:spcAft>
        <a:spcPts val="600"/>
      </a:spcAft>
      <a:defRPr sz="1000" kern="1200">
        <a:solidFill>
          <a:schemeClr val="tx1"/>
        </a:solidFill>
        <a:latin typeface="Futura Medium"/>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normAutofit/>
          </a:bodyPr>
          <a:lstStyle/>
          <a:p>
            <a:endParaRPr lang="en-GB" dirty="0">
              <a:latin typeface="Futura Medium" pitchFamily="2" charset="0"/>
            </a:endParaRPr>
          </a:p>
        </p:txBody>
      </p:sp>
      <p:sp>
        <p:nvSpPr>
          <p:cNvPr id="4" name="Slide Number Placeholder 3"/>
          <p:cNvSpPr>
            <a:spLocks noGrp="1"/>
          </p:cNvSpPr>
          <p:nvPr>
            <p:ph type="sldNum" sz="quarter" idx="10"/>
          </p:nvPr>
        </p:nvSpPr>
        <p:spPr/>
        <p:txBody>
          <a:bodyPr/>
          <a:lstStyle/>
          <a:p>
            <a:fld id="{DE799493-6412-4470-9830-D005B358D66E}" type="slidenum">
              <a:rPr lang="en-GB" smtClean="0">
                <a:latin typeface="Futura Medium" pitchFamily="2" charset="0"/>
              </a:rPr>
              <a:pPr/>
              <a:t>1</a:t>
            </a:fld>
            <a:endParaRPr lang="en-GB">
              <a:latin typeface="Futura Medium" pitchFamily="2" charset="0"/>
            </a:endParaRPr>
          </a:p>
        </p:txBody>
      </p:sp>
    </p:spTree>
    <p:extLst>
      <p:ext uri="{BB962C8B-B14F-4D97-AF65-F5344CB8AC3E}">
        <p14:creationId xmlns:p14="http://schemas.microsoft.com/office/powerpoint/2010/main" val="14332659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8950" y="1306513"/>
            <a:ext cx="5842000" cy="3286125"/>
          </a:xfrm>
        </p:spPr>
      </p:sp>
      <p:sp>
        <p:nvSpPr>
          <p:cNvPr id="3" name="Notes Placeholder 2"/>
          <p:cNvSpPr>
            <a:spLocks noGrp="1"/>
          </p:cNvSpPr>
          <p:nvPr>
            <p:ph type="body" idx="1"/>
          </p:nvPr>
        </p:nvSpPr>
        <p:spPr/>
        <p:txBody>
          <a:bodyPr>
            <a:normAutofit/>
          </a:bodyPr>
          <a:lstStyle/>
          <a:p>
            <a:r>
              <a:rPr lang="en-GB" sz="1200" dirty="0" smtClean="0"/>
              <a:t>E.g. Michael Ford gave precedent of Legislative and Regulatory Reform Act 2006 which allows a minister to introduce statutory instruments to remove ‘burdens’ from legislation including primary legislation. Can’t affect things in Scottish and Welsh competence. And some provisions on need to consult certain representative groups. </a:t>
            </a:r>
            <a:endParaRPr lang="en-GB" sz="1200" dirty="0"/>
          </a:p>
        </p:txBody>
      </p:sp>
      <p:sp>
        <p:nvSpPr>
          <p:cNvPr id="4" name="Slide Number Placeholder 3"/>
          <p:cNvSpPr>
            <a:spLocks noGrp="1"/>
          </p:cNvSpPr>
          <p:nvPr>
            <p:ph type="sldNum" sz="quarter" idx="10"/>
          </p:nvPr>
        </p:nvSpPr>
        <p:spPr/>
        <p:txBody>
          <a:bodyPr/>
          <a:lstStyle/>
          <a:p>
            <a:fld id="{DE799493-6412-4470-9830-D005B358D66E}" type="slidenum">
              <a:rPr lang="en-GB" smtClean="0"/>
              <a:pPr/>
              <a:t>10</a:t>
            </a:fld>
            <a:endParaRPr lang="en-GB" dirty="0"/>
          </a:p>
        </p:txBody>
      </p:sp>
    </p:spTree>
    <p:extLst>
      <p:ext uri="{BB962C8B-B14F-4D97-AF65-F5344CB8AC3E}">
        <p14:creationId xmlns:p14="http://schemas.microsoft.com/office/powerpoint/2010/main" val="37364359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8950" y="1306513"/>
            <a:ext cx="5842000" cy="3286125"/>
          </a:xfrm>
        </p:spPr>
      </p:sp>
      <p:sp>
        <p:nvSpPr>
          <p:cNvPr id="3" name="Notes Placeholder 2"/>
          <p:cNvSpPr>
            <a:spLocks noGrp="1"/>
          </p:cNvSpPr>
          <p:nvPr>
            <p:ph type="body" idx="1"/>
          </p:nvPr>
        </p:nvSpPr>
        <p:spPr/>
        <p:txBody>
          <a:bodyPr>
            <a:normAutofit/>
          </a:bodyPr>
          <a:lstStyle/>
          <a:p>
            <a:r>
              <a:rPr lang="en-GB" sz="1200" dirty="0" smtClean="0"/>
              <a:t>Reports in papers yesterday that beginning to focus on need for transition arrangements. </a:t>
            </a:r>
          </a:p>
          <a:p>
            <a:r>
              <a:rPr lang="en-GB" sz="1200" dirty="0" smtClean="0"/>
              <a:t>Will also continue to campaign to demonstrate importance of individual rights. </a:t>
            </a:r>
            <a:endParaRPr lang="en-GB" sz="1200" dirty="0"/>
          </a:p>
        </p:txBody>
      </p:sp>
      <p:sp>
        <p:nvSpPr>
          <p:cNvPr id="4" name="Slide Number Placeholder 3"/>
          <p:cNvSpPr>
            <a:spLocks noGrp="1"/>
          </p:cNvSpPr>
          <p:nvPr>
            <p:ph type="sldNum" sz="quarter" idx="10"/>
          </p:nvPr>
        </p:nvSpPr>
        <p:spPr/>
        <p:txBody>
          <a:bodyPr/>
          <a:lstStyle/>
          <a:p>
            <a:fld id="{DE799493-6412-4470-9830-D005B358D66E}" type="slidenum">
              <a:rPr lang="en-GB" smtClean="0"/>
              <a:pPr/>
              <a:t>11</a:t>
            </a:fld>
            <a:endParaRPr lang="en-GB" dirty="0"/>
          </a:p>
        </p:txBody>
      </p:sp>
    </p:spTree>
    <p:extLst>
      <p:ext uri="{BB962C8B-B14F-4D97-AF65-F5344CB8AC3E}">
        <p14:creationId xmlns:p14="http://schemas.microsoft.com/office/powerpoint/2010/main" val="3450221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8950" y="1306513"/>
            <a:ext cx="5842000" cy="3286125"/>
          </a:xfrm>
        </p:spPr>
      </p:sp>
      <p:sp>
        <p:nvSpPr>
          <p:cNvPr id="3" name="Notes Placeholder 2"/>
          <p:cNvSpPr>
            <a:spLocks noGrp="1"/>
          </p:cNvSpPr>
          <p:nvPr>
            <p:ph type="body" idx="1"/>
          </p:nvPr>
        </p:nvSpPr>
        <p:spPr/>
        <p:txBody>
          <a:bodyPr>
            <a:normAutofit/>
          </a:bodyPr>
          <a:lstStyle/>
          <a:p>
            <a:r>
              <a:rPr lang="en-GB" sz="1200" dirty="0" smtClean="0"/>
              <a:t>Staff at EHRC have voted overwhelmingly in favour of strike action and mediation talks have just broken down. Proposals are that headcount will fall by a quarter and there will only be 3 frontline litigation and enforcement officers</a:t>
            </a:r>
            <a:r>
              <a:rPr lang="en-GB" dirty="0" smtClean="0"/>
              <a:t>. </a:t>
            </a:r>
          </a:p>
          <a:p>
            <a:r>
              <a:rPr lang="en-GB" sz="1200" dirty="0" smtClean="0"/>
              <a:t>G4S outsourcing</a:t>
            </a:r>
            <a:endParaRPr lang="en-GB" sz="1200" dirty="0"/>
          </a:p>
        </p:txBody>
      </p:sp>
      <p:sp>
        <p:nvSpPr>
          <p:cNvPr id="4" name="Slide Number Placeholder 3"/>
          <p:cNvSpPr>
            <a:spLocks noGrp="1"/>
          </p:cNvSpPr>
          <p:nvPr>
            <p:ph type="sldNum" sz="quarter" idx="10"/>
          </p:nvPr>
        </p:nvSpPr>
        <p:spPr/>
        <p:txBody>
          <a:bodyPr/>
          <a:lstStyle/>
          <a:p>
            <a:fld id="{DE799493-6412-4470-9830-D005B358D66E}" type="slidenum">
              <a:rPr lang="en-GB" smtClean="0"/>
              <a:pPr/>
              <a:t>12</a:t>
            </a:fld>
            <a:endParaRPr lang="en-GB" dirty="0"/>
          </a:p>
        </p:txBody>
      </p:sp>
    </p:spTree>
    <p:extLst>
      <p:ext uri="{BB962C8B-B14F-4D97-AF65-F5344CB8AC3E}">
        <p14:creationId xmlns:p14="http://schemas.microsoft.com/office/powerpoint/2010/main" val="2318840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normAutofit/>
          </a:bodyPr>
          <a:lstStyle/>
          <a:p>
            <a:r>
              <a:rPr lang="en-GB" sz="1400" dirty="0" smtClean="0"/>
              <a:t>Overwhelmingly the reasons mentioned were financial, despite the supposed economic recovery. </a:t>
            </a:r>
          </a:p>
          <a:p>
            <a:r>
              <a:rPr lang="en-GB" sz="1400" dirty="0" smtClean="0"/>
              <a:t>E.g. </a:t>
            </a:r>
            <a:r>
              <a:rPr lang="en-GB" sz="1400" dirty="0" err="1" smtClean="0"/>
              <a:t>Usdaw</a:t>
            </a:r>
            <a:r>
              <a:rPr lang="en-GB" sz="1400" dirty="0" smtClean="0"/>
              <a:t> “a clear shift in focus from the needs of employees to the needs of the business”, </a:t>
            </a:r>
          </a:p>
          <a:p>
            <a:r>
              <a:rPr lang="en-GB" sz="1400" dirty="0" smtClean="0"/>
              <a:t>Unite surveyed its reps found “a high proportion considered that financial pressures on employers have caused equality to be </a:t>
            </a:r>
            <a:r>
              <a:rPr lang="en-GB" sz="1400" dirty="0" err="1" smtClean="0"/>
              <a:t>sidelined</a:t>
            </a:r>
            <a:r>
              <a:rPr lang="en-GB" sz="1400" dirty="0" smtClean="0"/>
              <a:t>”. </a:t>
            </a:r>
          </a:p>
          <a:p>
            <a:r>
              <a:rPr lang="en-GB" sz="1400" dirty="0" smtClean="0"/>
              <a:t>GMB said that equality is “seen as a luxury, nice to have but not essential”</a:t>
            </a:r>
          </a:p>
          <a:p>
            <a:endParaRPr lang="en-GB" dirty="0"/>
          </a:p>
        </p:txBody>
      </p:sp>
      <p:sp>
        <p:nvSpPr>
          <p:cNvPr id="4" name="Slide Number Placeholder 3"/>
          <p:cNvSpPr>
            <a:spLocks noGrp="1"/>
          </p:cNvSpPr>
          <p:nvPr>
            <p:ph type="sldNum" sz="quarter" idx="10"/>
          </p:nvPr>
        </p:nvSpPr>
        <p:spPr/>
        <p:txBody>
          <a:bodyPr/>
          <a:lstStyle/>
          <a:p>
            <a:fld id="{DE799493-6412-4470-9830-D005B358D66E}" type="slidenum">
              <a:rPr lang="en-GB" smtClean="0"/>
              <a:pPr/>
              <a:t>2</a:t>
            </a:fld>
            <a:endParaRPr lang="en-GB" dirty="0"/>
          </a:p>
        </p:txBody>
      </p:sp>
    </p:spTree>
    <p:extLst>
      <p:ext uri="{BB962C8B-B14F-4D97-AF65-F5344CB8AC3E}">
        <p14:creationId xmlns:p14="http://schemas.microsoft.com/office/powerpoint/2010/main" val="3972998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8950" y="1306513"/>
            <a:ext cx="5842000" cy="3286125"/>
          </a:xfrm>
        </p:spPr>
      </p:sp>
      <p:sp>
        <p:nvSpPr>
          <p:cNvPr id="3" name="Notes Placeholder 2"/>
          <p:cNvSpPr>
            <a:spLocks noGrp="1"/>
          </p:cNvSpPr>
          <p:nvPr>
            <p:ph type="body" idx="1"/>
          </p:nvPr>
        </p:nvSpPr>
        <p:spPr/>
        <p:txBody>
          <a:bodyPr>
            <a:normAutofit/>
          </a:bodyPr>
          <a:lstStyle/>
          <a:p>
            <a:r>
              <a:rPr lang="en-GB" sz="1200" dirty="0" smtClean="0"/>
              <a:t>Stand out issue is disabled workers being penalised for absence (2/3rds of those who’d dealt with equality issues or grievances), followed by flexible working and work-life balance for parents and carers, and bullying and harassment</a:t>
            </a:r>
          </a:p>
          <a:p>
            <a:r>
              <a:rPr lang="en-GB" sz="1200" dirty="0" smtClean="0"/>
              <a:t>Note that unions are still making a difference, despite the harsh climate and Audit report has some good examples of unions providing training and guidance to reps and making some collective bargaining gains especially on pay, the adoption of work-life balance policies and harassment and bullying policies. </a:t>
            </a:r>
          </a:p>
          <a:p>
            <a:endParaRPr lang="en-GB" sz="1200" dirty="0"/>
          </a:p>
        </p:txBody>
      </p:sp>
      <p:sp>
        <p:nvSpPr>
          <p:cNvPr id="4" name="Slide Number Placeholder 3"/>
          <p:cNvSpPr>
            <a:spLocks noGrp="1"/>
          </p:cNvSpPr>
          <p:nvPr>
            <p:ph type="sldNum" sz="quarter" idx="10"/>
          </p:nvPr>
        </p:nvSpPr>
        <p:spPr/>
        <p:txBody>
          <a:bodyPr/>
          <a:lstStyle/>
          <a:p>
            <a:fld id="{DE799493-6412-4470-9830-D005B358D66E}" type="slidenum">
              <a:rPr lang="en-GB" smtClean="0"/>
              <a:pPr/>
              <a:t>3</a:t>
            </a:fld>
            <a:endParaRPr lang="en-GB" dirty="0"/>
          </a:p>
        </p:txBody>
      </p:sp>
    </p:spTree>
    <p:extLst>
      <p:ext uri="{BB962C8B-B14F-4D97-AF65-F5344CB8AC3E}">
        <p14:creationId xmlns:p14="http://schemas.microsoft.com/office/powerpoint/2010/main" val="1505800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8950" y="1306513"/>
            <a:ext cx="5842000" cy="3286125"/>
          </a:xfrm>
        </p:spPr>
      </p:sp>
      <p:sp>
        <p:nvSpPr>
          <p:cNvPr id="3" name="Notes Placeholder 2"/>
          <p:cNvSpPr>
            <a:spLocks noGrp="1"/>
          </p:cNvSpPr>
          <p:nvPr>
            <p:ph type="body" idx="1"/>
          </p:nvPr>
        </p:nvSpPr>
        <p:spPr/>
        <p:txBody>
          <a:bodyPr>
            <a:normAutofit/>
          </a:bodyPr>
          <a:lstStyle/>
          <a:p>
            <a:r>
              <a:rPr lang="en-GB" sz="1200" dirty="0" smtClean="0"/>
              <a:t>Disgusting moments in the campaign including the ‘Breaking Point’ poster of fleeing Syrian refugees.  </a:t>
            </a:r>
          </a:p>
          <a:p>
            <a:r>
              <a:rPr lang="en-GB" sz="1200" dirty="0" smtClean="0"/>
              <a:t>But government policy e.g. the go home vans Theresa May approved use of as Home Secretary</a:t>
            </a:r>
          </a:p>
          <a:p>
            <a:r>
              <a:rPr lang="en-GB" sz="1200" dirty="0" smtClean="0"/>
              <a:t>Unions will play a role in challenging racism, as we always have but we need government and politicians and others to take firm stance and swift action</a:t>
            </a:r>
            <a:endParaRPr lang="en-GB" sz="1200" dirty="0"/>
          </a:p>
        </p:txBody>
      </p:sp>
      <p:sp>
        <p:nvSpPr>
          <p:cNvPr id="4" name="Slide Number Placeholder 3"/>
          <p:cNvSpPr>
            <a:spLocks noGrp="1"/>
          </p:cNvSpPr>
          <p:nvPr>
            <p:ph type="sldNum" sz="quarter" idx="10"/>
          </p:nvPr>
        </p:nvSpPr>
        <p:spPr/>
        <p:txBody>
          <a:bodyPr/>
          <a:lstStyle/>
          <a:p>
            <a:fld id="{DE799493-6412-4470-9830-D005B358D66E}" type="slidenum">
              <a:rPr lang="en-GB" smtClean="0"/>
              <a:pPr/>
              <a:t>4</a:t>
            </a:fld>
            <a:endParaRPr lang="en-GB" dirty="0"/>
          </a:p>
        </p:txBody>
      </p:sp>
    </p:spTree>
    <p:extLst>
      <p:ext uri="{BB962C8B-B14F-4D97-AF65-F5344CB8AC3E}">
        <p14:creationId xmlns:p14="http://schemas.microsoft.com/office/powerpoint/2010/main" val="1074373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8950" y="1306513"/>
            <a:ext cx="5842000" cy="3286125"/>
          </a:xfrm>
        </p:spPr>
      </p:sp>
      <p:sp>
        <p:nvSpPr>
          <p:cNvPr id="3" name="Notes Placeholder 2"/>
          <p:cNvSpPr>
            <a:spLocks noGrp="1"/>
          </p:cNvSpPr>
          <p:nvPr>
            <p:ph type="body" idx="1"/>
          </p:nvPr>
        </p:nvSpPr>
        <p:spPr/>
        <p:txBody>
          <a:bodyPr>
            <a:normAutofit/>
          </a:bodyPr>
          <a:lstStyle/>
          <a:p>
            <a:r>
              <a:rPr lang="en-GB" sz="1200" dirty="0" smtClean="0"/>
              <a:t>Thing we have to be clear on too is that there is still fairly widespread support for equality rights and principles. </a:t>
            </a:r>
          </a:p>
          <a:p>
            <a:r>
              <a:rPr lang="en-GB" sz="1200" dirty="0" smtClean="0"/>
              <a:t>The referendum wasn’t entirely a vote on immigration either. Two-fifths of voters said immigration was one of the most important considerations when deciding how to vote, which means for a majority of voters other issues took precedence. </a:t>
            </a:r>
          </a:p>
          <a:p>
            <a:r>
              <a:rPr lang="en-GB" sz="1200" dirty="0" smtClean="0"/>
              <a:t>And nearly two-thirds support EU nationals currently living and working in UK having guaranteed right to remain.  </a:t>
            </a:r>
            <a:endParaRPr lang="en-GB" sz="1200" dirty="0"/>
          </a:p>
        </p:txBody>
      </p:sp>
      <p:sp>
        <p:nvSpPr>
          <p:cNvPr id="4" name="Slide Number Placeholder 3"/>
          <p:cNvSpPr>
            <a:spLocks noGrp="1"/>
          </p:cNvSpPr>
          <p:nvPr>
            <p:ph type="sldNum" sz="quarter" idx="10"/>
          </p:nvPr>
        </p:nvSpPr>
        <p:spPr/>
        <p:txBody>
          <a:bodyPr/>
          <a:lstStyle/>
          <a:p>
            <a:fld id="{DE799493-6412-4470-9830-D005B358D66E}" type="slidenum">
              <a:rPr lang="en-GB" smtClean="0"/>
              <a:pPr/>
              <a:t>5</a:t>
            </a:fld>
            <a:endParaRPr lang="en-GB" dirty="0"/>
          </a:p>
        </p:txBody>
      </p:sp>
    </p:spTree>
    <p:extLst>
      <p:ext uri="{BB962C8B-B14F-4D97-AF65-F5344CB8AC3E}">
        <p14:creationId xmlns:p14="http://schemas.microsoft.com/office/powerpoint/2010/main" val="2845720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8950" y="1306513"/>
            <a:ext cx="5842000" cy="3286125"/>
          </a:xfrm>
        </p:spPr>
      </p:sp>
      <p:sp>
        <p:nvSpPr>
          <p:cNvPr id="3" name="Notes Placeholder 2"/>
          <p:cNvSpPr>
            <a:spLocks noGrp="1"/>
          </p:cNvSpPr>
          <p:nvPr>
            <p:ph type="body" idx="1"/>
          </p:nvPr>
        </p:nvSpPr>
        <p:spPr/>
        <p:txBody>
          <a:bodyPr>
            <a:normAutofit/>
          </a:bodyPr>
          <a:lstStyle/>
          <a:p>
            <a:r>
              <a:rPr lang="en-GB" sz="1200" dirty="0" smtClean="0"/>
              <a:t>Drunk Alan Clark in Commons introducing Equal Value </a:t>
            </a:r>
            <a:r>
              <a:rPr lang="en-GB" sz="1200" dirty="0" err="1" smtClean="0"/>
              <a:t>Regs</a:t>
            </a:r>
            <a:r>
              <a:rPr lang="en-GB" sz="1200" dirty="0" smtClean="0"/>
              <a:t> in 1983 challenged by Claire Short on whether he really believed in what he was doing he replied “a certain separation between expressed and implied beliefs is endemic among those who hold office”.</a:t>
            </a:r>
          </a:p>
          <a:p>
            <a:r>
              <a:rPr lang="en-GB" sz="1200" dirty="0" smtClean="0"/>
              <a:t>End of the sick man comparator. </a:t>
            </a:r>
          </a:p>
          <a:p>
            <a:r>
              <a:rPr lang="en-GB" sz="1200" dirty="0" smtClean="0"/>
              <a:t>P v S and Cornwall County Council</a:t>
            </a:r>
          </a:p>
          <a:p>
            <a:r>
              <a:rPr lang="en-GB" sz="1200" dirty="0" smtClean="0"/>
              <a:t>Coleman v </a:t>
            </a:r>
            <a:r>
              <a:rPr lang="en-GB" sz="1200" dirty="0" err="1" smtClean="0"/>
              <a:t>Attridge</a:t>
            </a:r>
            <a:r>
              <a:rPr lang="en-GB" sz="1200" dirty="0" smtClean="0"/>
              <a:t> Law</a:t>
            </a:r>
          </a:p>
          <a:p>
            <a:r>
              <a:rPr lang="en-GB" sz="1200" dirty="0" smtClean="0"/>
              <a:t>Specific definition of harassment no longer had to show it was less favourable treatment because of protected characteristic – end of bastard defence</a:t>
            </a:r>
          </a:p>
          <a:p>
            <a:r>
              <a:rPr lang="en-GB" sz="1200" dirty="0" smtClean="0"/>
              <a:t>Plus post-employment victimisation </a:t>
            </a:r>
            <a:r>
              <a:rPr lang="en-GB" sz="1200" dirty="0" err="1" smtClean="0"/>
              <a:t>Coote</a:t>
            </a:r>
            <a:r>
              <a:rPr lang="en-GB" sz="1200" dirty="0" smtClean="0"/>
              <a:t> v Granada, better back pay compensation in equal pay cases, access to occupational pensions and retrospective rights for part-time workers, getting equal unfair dismissal rights for part-time workers etc. </a:t>
            </a:r>
          </a:p>
        </p:txBody>
      </p:sp>
      <p:sp>
        <p:nvSpPr>
          <p:cNvPr id="4" name="Slide Number Placeholder 3"/>
          <p:cNvSpPr>
            <a:spLocks noGrp="1"/>
          </p:cNvSpPr>
          <p:nvPr>
            <p:ph type="sldNum" sz="quarter" idx="10"/>
          </p:nvPr>
        </p:nvSpPr>
        <p:spPr/>
        <p:txBody>
          <a:bodyPr/>
          <a:lstStyle/>
          <a:p>
            <a:fld id="{DE799493-6412-4470-9830-D005B358D66E}" type="slidenum">
              <a:rPr lang="en-GB" smtClean="0"/>
              <a:pPr/>
              <a:t>6</a:t>
            </a:fld>
            <a:endParaRPr lang="en-GB" dirty="0"/>
          </a:p>
        </p:txBody>
      </p:sp>
    </p:spTree>
    <p:extLst>
      <p:ext uri="{BB962C8B-B14F-4D97-AF65-F5344CB8AC3E}">
        <p14:creationId xmlns:p14="http://schemas.microsoft.com/office/powerpoint/2010/main" val="2146789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8950" y="1306513"/>
            <a:ext cx="5842000" cy="3286125"/>
          </a:xfrm>
        </p:spPr>
      </p:sp>
      <p:sp>
        <p:nvSpPr>
          <p:cNvPr id="3" name="Notes Placeholder 2"/>
          <p:cNvSpPr>
            <a:spLocks noGrp="1"/>
          </p:cNvSpPr>
          <p:nvPr>
            <p:ph type="body" idx="1"/>
          </p:nvPr>
        </p:nvSpPr>
        <p:spPr/>
        <p:txBody>
          <a:bodyPr>
            <a:normAutofit/>
          </a:bodyPr>
          <a:lstStyle/>
          <a:p>
            <a:r>
              <a:rPr lang="en-GB" sz="1200" dirty="0" smtClean="0"/>
              <a:t>Fact now extended suggests some support for them, although some have suggested that further restrictions on age discrimination could be a target as like equal pay it can cost employers. </a:t>
            </a:r>
          </a:p>
          <a:p>
            <a:r>
              <a:rPr lang="en-GB" sz="1200" dirty="0" smtClean="0"/>
              <a:t>3 in 4 part-timers women, one in 6 cleaners in cleaning sector are BME workers where business transfers are common </a:t>
            </a:r>
            <a:endParaRPr lang="en-GB" sz="1200" dirty="0"/>
          </a:p>
        </p:txBody>
      </p:sp>
      <p:sp>
        <p:nvSpPr>
          <p:cNvPr id="4" name="Slide Number Placeholder 3"/>
          <p:cNvSpPr>
            <a:spLocks noGrp="1"/>
          </p:cNvSpPr>
          <p:nvPr>
            <p:ph type="sldNum" sz="quarter" idx="10"/>
          </p:nvPr>
        </p:nvSpPr>
        <p:spPr/>
        <p:txBody>
          <a:bodyPr/>
          <a:lstStyle/>
          <a:p>
            <a:fld id="{DE799493-6412-4470-9830-D005B358D66E}" type="slidenum">
              <a:rPr lang="en-GB" smtClean="0"/>
              <a:pPr/>
              <a:t>7</a:t>
            </a:fld>
            <a:endParaRPr lang="en-GB" dirty="0"/>
          </a:p>
        </p:txBody>
      </p:sp>
    </p:spTree>
    <p:extLst>
      <p:ext uri="{BB962C8B-B14F-4D97-AF65-F5344CB8AC3E}">
        <p14:creationId xmlns:p14="http://schemas.microsoft.com/office/powerpoint/2010/main" val="3066079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8950" y="1306513"/>
            <a:ext cx="5842000" cy="3286125"/>
          </a:xfrm>
        </p:spPr>
      </p:sp>
      <p:sp>
        <p:nvSpPr>
          <p:cNvPr id="3" name="Notes Placeholder 2"/>
          <p:cNvSpPr>
            <a:spLocks noGrp="1"/>
          </p:cNvSpPr>
          <p:nvPr>
            <p:ph type="body" idx="1"/>
          </p:nvPr>
        </p:nvSpPr>
        <p:spPr/>
        <p:txBody>
          <a:bodyPr>
            <a:normAutofit/>
          </a:bodyPr>
          <a:lstStyle/>
          <a:p>
            <a:r>
              <a:rPr lang="en-GB" sz="1200" dirty="0" smtClean="0"/>
              <a:t>Mentioned some of decisions already on pregnancy/maternity discrimination, part-time women workers.</a:t>
            </a:r>
          </a:p>
          <a:p>
            <a:r>
              <a:rPr lang="en-GB" sz="1200" dirty="0" smtClean="0"/>
              <a:t>Griffiths v DWP – ET and EAT said disabled worker disciplined for absence was not disadvantaged as non-disabled worker treated same so no trigger of reasonable adjustment duty. CA overturned this, citing ECJ case law in Danish Ring case on sickness absence and disability. </a:t>
            </a:r>
          </a:p>
          <a:p>
            <a:r>
              <a:rPr lang="en-GB" sz="1200" dirty="0" smtClean="0"/>
              <a:t>Equal pay case law particularly vulnerable need to ensure rulings on proving indirect sex discrimination in </a:t>
            </a:r>
            <a:r>
              <a:rPr lang="en-GB" sz="1200" dirty="0" err="1" smtClean="0"/>
              <a:t>Enderby</a:t>
            </a:r>
            <a:r>
              <a:rPr lang="en-GB" sz="1200" dirty="0" smtClean="0"/>
              <a:t> case is incorporated into UK law and principles like right to equal pay applies where there is a ‘single source’ capable of correcting inequality.  </a:t>
            </a:r>
            <a:endParaRPr lang="en-GB" sz="1200" dirty="0"/>
          </a:p>
        </p:txBody>
      </p:sp>
      <p:sp>
        <p:nvSpPr>
          <p:cNvPr id="4" name="Slide Number Placeholder 3"/>
          <p:cNvSpPr>
            <a:spLocks noGrp="1"/>
          </p:cNvSpPr>
          <p:nvPr>
            <p:ph type="sldNum" sz="quarter" idx="10"/>
          </p:nvPr>
        </p:nvSpPr>
        <p:spPr/>
        <p:txBody>
          <a:bodyPr/>
          <a:lstStyle/>
          <a:p>
            <a:fld id="{DE799493-6412-4470-9830-D005B358D66E}" type="slidenum">
              <a:rPr lang="en-GB" smtClean="0"/>
              <a:pPr/>
              <a:t>8</a:t>
            </a:fld>
            <a:endParaRPr lang="en-GB" dirty="0"/>
          </a:p>
        </p:txBody>
      </p:sp>
    </p:spTree>
    <p:extLst>
      <p:ext uri="{BB962C8B-B14F-4D97-AF65-F5344CB8AC3E}">
        <p14:creationId xmlns:p14="http://schemas.microsoft.com/office/powerpoint/2010/main" val="2351160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8950" y="1306513"/>
            <a:ext cx="5842000" cy="3286125"/>
          </a:xfrm>
        </p:spPr>
      </p:sp>
      <p:sp>
        <p:nvSpPr>
          <p:cNvPr id="3" name="Notes Placeholder 2"/>
          <p:cNvSpPr>
            <a:spLocks noGrp="1"/>
          </p:cNvSpPr>
          <p:nvPr>
            <p:ph type="body" idx="1"/>
          </p:nvPr>
        </p:nvSpPr>
        <p:spPr/>
        <p:txBody>
          <a:bodyPr>
            <a:normAutofit/>
          </a:bodyPr>
          <a:lstStyle/>
          <a:p>
            <a:r>
              <a:rPr lang="en-GB" sz="1200" dirty="0" smtClean="0"/>
              <a:t>Over years saw EU rights introduced against what UK government wanted e.g. Alan Clark on equal value, Michael Portillo on part-time workers rights saying giving part-time women equal rights to claim unfair dismissal would destroy employment for them – of course, women’s employment has risen in years since.</a:t>
            </a:r>
          </a:p>
          <a:p>
            <a:r>
              <a:rPr lang="en-GB" sz="1200" dirty="0" smtClean="0"/>
              <a:t>We got reassurances from </a:t>
            </a:r>
            <a:r>
              <a:rPr lang="en-GB" sz="1200" dirty="0" err="1" smtClean="0"/>
              <a:t>Brexiters</a:t>
            </a:r>
            <a:r>
              <a:rPr lang="en-GB" sz="1200" dirty="0" smtClean="0"/>
              <a:t> when we raised concerns about workers’ rights during the campaign that they would be safe post-Brexit but occasionally the deregulatory zeal came out. </a:t>
            </a:r>
          </a:p>
          <a:p>
            <a:r>
              <a:rPr lang="en-GB" sz="1200" dirty="0" smtClean="0"/>
              <a:t>Repeal of statutory discrimination and equal pay questionnaires and protections from harassment by third parties.   </a:t>
            </a:r>
            <a:endParaRPr lang="en-GB" sz="1200" dirty="0"/>
          </a:p>
        </p:txBody>
      </p:sp>
      <p:sp>
        <p:nvSpPr>
          <p:cNvPr id="4" name="Slide Number Placeholder 3"/>
          <p:cNvSpPr>
            <a:spLocks noGrp="1"/>
          </p:cNvSpPr>
          <p:nvPr>
            <p:ph type="sldNum" sz="quarter" idx="10"/>
          </p:nvPr>
        </p:nvSpPr>
        <p:spPr/>
        <p:txBody>
          <a:bodyPr/>
          <a:lstStyle/>
          <a:p>
            <a:fld id="{DE799493-6412-4470-9830-D005B358D66E}" type="slidenum">
              <a:rPr lang="en-GB" smtClean="0"/>
              <a:pPr/>
              <a:t>9</a:t>
            </a:fld>
            <a:endParaRPr lang="en-GB" dirty="0"/>
          </a:p>
        </p:txBody>
      </p:sp>
    </p:spTree>
    <p:extLst>
      <p:ext uri="{BB962C8B-B14F-4D97-AF65-F5344CB8AC3E}">
        <p14:creationId xmlns:p14="http://schemas.microsoft.com/office/powerpoint/2010/main" val="27986797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UC Red Title Slide">
    <p:spTree>
      <p:nvGrpSpPr>
        <p:cNvPr id="1" name=""/>
        <p:cNvGrpSpPr/>
        <p:nvPr/>
      </p:nvGrpSpPr>
      <p:grpSpPr>
        <a:xfrm>
          <a:off x="0" y="0"/>
          <a:ext cx="0" cy="0"/>
          <a:chOff x="0" y="0"/>
          <a:chExt cx="0" cy="0"/>
        </a:xfrm>
      </p:grpSpPr>
      <p:pic>
        <p:nvPicPr>
          <p:cNvPr id="18" name="Picture 17" descr="Slide concepts v4 Red_Design 3 - Red Title.jpg"/>
          <p:cNvPicPr>
            <a:picLocks noChangeAspect="1"/>
          </p:cNvPicPr>
          <p:nvPr userDrawn="1"/>
        </p:nvPicPr>
        <p:blipFill>
          <a:blip r:embed="rId2" cstate="print"/>
          <a:stretch>
            <a:fillRect/>
          </a:stretch>
        </p:blipFill>
        <p:spPr>
          <a:xfrm>
            <a:off x="0" y="0"/>
            <a:ext cx="9144000" cy="5148071"/>
          </a:xfrm>
          <a:prstGeom prst="rect">
            <a:avLst/>
          </a:prstGeom>
          <a:noFill/>
          <a:ln>
            <a:noFill/>
          </a:ln>
        </p:spPr>
      </p:pic>
      <p:sp>
        <p:nvSpPr>
          <p:cNvPr id="28" name="Rectangle 2"/>
          <p:cNvSpPr>
            <a:spLocks noGrp="1" noChangeArrowheads="1"/>
          </p:cNvSpPr>
          <p:nvPr userDrawn="1">
            <p:ph type="ctrTitle"/>
          </p:nvPr>
        </p:nvSpPr>
        <p:spPr>
          <a:xfrm>
            <a:off x="950494" y="1526650"/>
            <a:ext cx="6099862" cy="1142610"/>
          </a:xfrm>
          <a:prstGeom prst="rect">
            <a:avLst/>
          </a:prstGeom>
          <a:noFill/>
        </p:spPr>
        <p:txBody>
          <a:bodyPr lIns="0" tIns="0" rIns="0" anchor="b"/>
          <a:lstStyle>
            <a:lvl1pPr>
              <a:lnSpc>
                <a:spcPct val="100000"/>
              </a:lnSpc>
              <a:defRPr sz="3600" kern="1200" cap="none" spc="0" baseline="0">
                <a:solidFill>
                  <a:schemeClr val="bg1"/>
                </a:solidFill>
                <a:latin typeface="Segoe UI Semibold" pitchFamily="34" charset="0"/>
                <a:cs typeface="Arial" pitchFamily="34" charset="0"/>
              </a:defRPr>
            </a:lvl1pPr>
          </a:lstStyle>
          <a:p>
            <a:r>
              <a:rPr lang="en-US" smtClean="0"/>
              <a:t>Click to edit Master title style</a:t>
            </a:r>
            <a:endParaRPr lang="en-GB" dirty="0"/>
          </a:p>
        </p:txBody>
      </p:sp>
      <p:sp>
        <p:nvSpPr>
          <p:cNvPr id="29" name="Rectangle 3"/>
          <p:cNvSpPr>
            <a:spLocks noGrp="1" noChangeArrowheads="1"/>
          </p:cNvSpPr>
          <p:nvPr userDrawn="1">
            <p:ph type="subTitle" idx="1"/>
          </p:nvPr>
        </p:nvSpPr>
        <p:spPr>
          <a:xfrm>
            <a:off x="950494" y="2610460"/>
            <a:ext cx="6102647" cy="903713"/>
          </a:xfrm>
          <a:prstGeom prst="rect">
            <a:avLst/>
          </a:prstGeom>
        </p:spPr>
        <p:txBody>
          <a:bodyPr lIns="0" tIns="0" rIns="0" bIns="0"/>
          <a:lstStyle>
            <a:lvl1pPr marL="0" indent="0">
              <a:lnSpc>
                <a:spcPct val="100000"/>
              </a:lnSpc>
              <a:spcBef>
                <a:spcPct val="0"/>
              </a:spcBef>
              <a:buFont typeface="Wingdings" pitchFamily="2" charset="2"/>
              <a:buNone/>
              <a:defRPr sz="2900" baseline="0">
                <a:solidFill>
                  <a:schemeClr val="bg1"/>
                </a:solidFill>
                <a:latin typeface="Segoe UI Light" pitchFamily="34" charset="0"/>
                <a:cs typeface="Arial" pitchFamily="34" charset="0"/>
              </a:defRPr>
            </a:lvl1pPr>
          </a:lstStyle>
          <a:p>
            <a:r>
              <a:rPr lang="en-US" smtClean="0"/>
              <a:t>Click to edit Master subtitle style</a:t>
            </a:r>
            <a:endParaRPr lang="en-GB" dirty="0"/>
          </a:p>
        </p:txBody>
      </p:sp>
      <p:pic>
        <p:nvPicPr>
          <p:cNvPr id="19" name="Picture 18" descr="TUC White Logo.png"/>
          <p:cNvPicPr>
            <a:picLocks noChangeAspect="1"/>
          </p:cNvPicPr>
          <p:nvPr userDrawn="1"/>
        </p:nvPicPr>
        <p:blipFill>
          <a:blip r:embed="rId3" cstate="print"/>
          <a:stretch>
            <a:fillRect/>
          </a:stretch>
        </p:blipFill>
        <p:spPr>
          <a:xfrm>
            <a:off x="7370842" y="343175"/>
            <a:ext cx="1502667" cy="810770"/>
          </a:xfrm>
          <a:prstGeom prst="rect">
            <a:avLst/>
          </a:prstGeom>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UC Title and Content">
    <p:spTree>
      <p:nvGrpSpPr>
        <p:cNvPr id="1" name=""/>
        <p:cNvGrpSpPr/>
        <p:nvPr/>
      </p:nvGrpSpPr>
      <p:grpSpPr>
        <a:xfrm>
          <a:off x="0" y="0"/>
          <a:ext cx="0" cy="0"/>
          <a:chOff x="0" y="0"/>
          <a:chExt cx="0" cy="0"/>
        </a:xfrm>
      </p:grpSpPr>
      <p:pic>
        <p:nvPicPr>
          <p:cNvPr id="14" name="Picture 13" descr="Text Slide Red_Design 3 - Red Body.png"/>
          <p:cNvPicPr>
            <a:picLocks noChangeAspect="1"/>
          </p:cNvPicPr>
          <p:nvPr userDrawn="1"/>
        </p:nvPicPr>
        <p:blipFill>
          <a:blip r:embed="rId2" cstate="print"/>
          <a:stretch>
            <a:fillRect/>
          </a:stretch>
        </p:blipFill>
        <p:spPr>
          <a:xfrm>
            <a:off x="4060" y="0"/>
            <a:ext cx="9135879" cy="5143500"/>
          </a:xfrm>
          <a:prstGeom prst="rect">
            <a:avLst/>
          </a:prstGeom>
        </p:spPr>
      </p:pic>
      <p:sp>
        <p:nvSpPr>
          <p:cNvPr id="34" name="Rectangle 2"/>
          <p:cNvSpPr>
            <a:spLocks noGrp="1" noChangeArrowheads="1"/>
          </p:cNvSpPr>
          <p:nvPr>
            <p:ph type="title"/>
          </p:nvPr>
        </p:nvSpPr>
        <p:spPr bwMode="auto">
          <a:xfrm>
            <a:off x="644418" y="282575"/>
            <a:ext cx="7702657" cy="800116"/>
          </a:xfrm>
          <a:prstGeom prst="rect">
            <a:avLst/>
          </a:prstGeom>
          <a:noFill/>
          <a:ln w="9525" algn="ctr">
            <a:noFill/>
            <a:miter lim="800000"/>
            <a:headEnd/>
            <a:tailEnd/>
          </a:ln>
        </p:spPr>
        <p:txBody>
          <a:bodyPr vert="horz" wrap="square" lIns="0" tIns="0" rIns="0" bIns="0" numCol="1" anchor="b" anchorCtr="0" compatLnSpc="1">
            <a:prstTxWarp prst="textNoShape">
              <a:avLst/>
            </a:prstTxWarp>
          </a:bodyPr>
          <a:lstStyle>
            <a:lvl1pPr>
              <a:defRPr sz="2600" b="0" cap="none" baseline="0">
                <a:solidFill>
                  <a:schemeClr val="accent1"/>
                </a:solidFill>
                <a:latin typeface="Segoe UI Semibold" pitchFamily="34" charset="0"/>
              </a:defRPr>
            </a:lvl1pPr>
          </a:lstStyle>
          <a:p>
            <a:pPr lvl="0"/>
            <a:r>
              <a:rPr lang="en-US" noProof="0" smtClean="0"/>
              <a:t>Click to edit Master title style</a:t>
            </a:r>
            <a:endParaRPr lang="en-GB" noProof="0" dirty="0" smtClean="0"/>
          </a:p>
        </p:txBody>
      </p:sp>
      <p:sp>
        <p:nvSpPr>
          <p:cNvPr id="10" name="Content Placeholder 9"/>
          <p:cNvSpPr>
            <a:spLocks noGrp="1"/>
          </p:cNvSpPr>
          <p:nvPr>
            <p:ph sz="quarter" idx="11"/>
          </p:nvPr>
        </p:nvSpPr>
        <p:spPr>
          <a:xfrm>
            <a:off x="644418" y="1447799"/>
            <a:ext cx="7702657" cy="2919413"/>
          </a:xfrm>
          <a:prstGeom prst="rect">
            <a:avLst/>
          </a:prstGeom>
        </p:spPr>
        <p:txBody>
          <a:bodyPr lIns="0" tIns="0" rIns="0" bIns="0"/>
          <a:lstStyle>
            <a:lvl1pPr marL="0" indent="0" defTabSz="268288">
              <a:lnSpc>
                <a:spcPct val="100000"/>
              </a:lnSpc>
              <a:spcBef>
                <a:spcPts val="0"/>
              </a:spcBef>
              <a:spcAft>
                <a:spcPts val="1000"/>
              </a:spcAft>
              <a:defRPr sz="1600">
                <a:latin typeface="Segoe UI Semibold" pitchFamily="34" charset="0"/>
              </a:defRPr>
            </a:lvl1pPr>
            <a:lvl2pPr marL="216000" indent="-216000" defTabSz="268288">
              <a:lnSpc>
                <a:spcPct val="100000"/>
              </a:lnSpc>
              <a:spcBef>
                <a:spcPts val="0"/>
              </a:spcBef>
              <a:spcAft>
                <a:spcPts val="1000"/>
              </a:spcAft>
              <a:buClr>
                <a:schemeClr val="accent1"/>
              </a:buClr>
              <a:buSzPct val="100000"/>
              <a:buFont typeface="Arial" pitchFamily="34" charset="0"/>
              <a:buChar char="•"/>
              <a:defRPr sz="1600">
                <a:latin typeface="Segoe UI Light" pitchFamily="34" charset="0"/>
              </a:defRPr>
            </a:lvl2pPr>
            <a:lvl3pPr marL="432000" indent="-216000" defTabSz="268288">
              <a:lnSpc>
                <a:spcPct val="100000"/>
              </a:lnSpc>
              <a:spcBef>
                <a:spcPts val="0"/>
              </a:spcBef>
              <a:spcAft>
                <a:spcPts val="1000"/>
              </a:spcAft>
              <a:buClr>
                <a:schemeClr val="tx1"/>
              </a:buClr>
              <a:buSzPct val="100000"/>
              <a:buFont typeface="Symbol" pitchFamily="18" charset="2"/>
              <a:buChar char="-"/>
              <a:defRPr sz="1600">
                <a:latin typeface="Segoe UI Light" pitchFamily="34" charset="0"/>
              </a:defRPr>
            </a:lvl3pPr>
            <a:lvl4pPr defTabSz="268288">
              <a:lnSpc>
                <a:spcPct val="100000"/>
              </a:lnSpc>
              <a:spcBef>
                <a:spcPts val="0"/>
              </a:spcBef>
              <a:spcAft>
                <a:spcPts val="800"/>
              </a:spcAft>
              <a:buClr>
                <a:schemeClr val="tx1"/>
              </a:buClr>
              <a:buSzPct val="75000"/>
              <a:buFont typeface="Wingdings" pitchFamily="2" charset="2"/>
              <a:buChar char=""/>
              <a:defRPr sz="1600"/>
            </a:lvl4pPr>
            <a:lvl5pPr defTabSz="268288">
              <a:lnSpc>
                <a:spcPct val="100000"/>
              </a:lnSpc>
              <a:spcBef>
                <a:spcPts val="0"/>
              </a:spcBef>
              <a:spcAft>
                <a:spcPts val="800"/>
              </a:spcAft>
              <a:buClr>
                <a:schemeClr val="tx1"/>
              </a:buClr>
              <a:buSzPct val="75000"/>
              <a:buFont typeface="Wingdings" pitchFamily="2" charset="2"/>
              <a:buChar char=""/>
              <a:defRPr sz="1400"/>
            </a:lvl5pPr>
            <a:lvl6pPr defTabSz="268288">
              <a:lnSpc>
                <a:spcPct val="100000"/>
              </a:lnSpc>
              <a:spcAft>
                <a:spcPts val="800"/>
              </a:spcAft>
              <a:buClr>
                <a:schemeClr val="tx1"/>
              </a:buClr>
              <a:buSzPct val="75000"/>
              <a:buFont typeface="Wingdings" pitchFamily="2" charset="2"/>
              <a:buChar char=""/>
              <a:defRPr/>
            </a:lvl6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UC Title and Table">
    <p:spTree>
      <p:nvGrpSpPr>
        <p:cNvPr id="1" name=""/>
        <p:cNvGrpSpPr/>
        <p:nvPr/>
      </p:nvGrpSpPr>
      <p:grpSpPr>
        <a:xfrm>
          <a:off x="0" y="0"/>
          <a:ext cx="0" cy="0"/>
          <a:chOff x="0" y="0"/>
          <a:chExt cx="0" cy="0"/>
        </a:xfrm>
      </p:grpSpPr>
      <p:pic>
        <p:nvPicPr>
          <p:cNvPr id="14" name="Picture 13" descr="Text Slide Red_Design 3 - Red Body.png"/>
          <p:cNvPicPr>
            <a:picLocks noChangeAspect="1"/>
          </p:cNvPicPr>
          <p:nvPr userDrawn="1"/>
        </p:nvPicPr>
        <p:blipFill>
          <a:blip r:embed="rId2" cstate="print"/>
          <a:stretch>
            <a:fillRect/>
          </a:stretch>
        </p:blipFill>
        <p:spPr>
          <a:xfrm>
            <a:off x="4060" y="0"/>
            <a:ext cx="9135879" cy="5143500"/>
          </a:xfrm>
          <a:prstGeom prst="rect">
            <a:avLst/>
          </a:prstGeom>
        </p:spPr>
      </p:pic>
      <p:sp>
        <p:nvSpPr>
          <p:cNvPr id="34" name="Rectangle 2"/>
          <p:cNvSpPr>
            <a:spLocks noGrp="1" noChangeArrowheads="1"/>
          </p:cNvSpPr>
          <p:nvPr>
            <p:ph type="title"/>
          </p:nvPr>
        </p:nvSpPr>
        <p:spPr bwMode="auto">
          <a:xfrm>
            <a:off x="644418" y="282575"/>
            <a:ext cx="7702657" cy="800116"/>
          </a:xfrm>
          <a:prstGeom prst="rect">
            <a:avLst/>
          </a:prstGeom>
          <a:noFill/>
          <a:ln w="9525" algn="ctr">
            <a:noFill/>
            <a:miter lim="800000"/>
            <a:headEnd/>
            <a:tailEnd/>
          </a:ln>
        </p:spPr>
        <p:txBody>
          <a:bodyPr vert="horz" wrap="square" lIns="0" tIns="0" rIns="0" bIns="0" numCol="1" anchor="b" anchorCtr="0" compatLnSpc="1">
            <a:prstTxWarp prst="textNoShape">
              <a:avLst/>
            </a:prstTxWarp>
          </a:bodyPr>
          <a:lstStyle>
            <a:lvl1pPr>
              <a:defRPr sz="2600" b="0" cap="none" baseline="0">
                <a:solidFill>
                  <a:schemeClr val="accent1"/>
                </a:solidFill>
                <a:latin typeface="Segoe UI Semibold" pitchFamily="34" charset="0"/>
              </a:defRPr>
            </a:lvl1pPr>
          </a:lstStyle>
          <a:p>
            <a:pPr lvl="0"/>
            <a:r>
              <a:rPr lang="en-US" noProof="0" smtClean="0"/>
              <a:t>Click to edit Master title style</a:t>
            </a:r>
            <a:endParaRPr lang="en-GB" noProof="0" dirty="0" smtClean="0"/>
          </a:p>
        </p:txBody>
      </p:sp>
      <p:sp>
        <p:nvSpPr>
          <p:cNvPr id="7" name="Table Placeholder 6"/>
          <p:cNvSpPr>
            <a:spLocks noGrp="1"/>
          </p:cNvSpPr>
          <p:nvPr>
            <p:ph type="tbl" sz="quarter" idx="12"/>
          </p:nvPr>
        </p:nvSpPr>
        <p:spPr>
          <a:xfrm>
            <a:off x="650875" y="1447799"/>
            <a:ext cx="7696200" cy="2919413"/>
          </a:xfrm>
          <a:prstGeom prst="rect">
            <a:avLst/>
          </a:prstGeom>
        </p:spPr>
        <p:txBody>
          <a:bodyPr lIns="0" tIns="0" rIns="0" bIns="0"/>
          <a:lstStyle>
            <a:lvl1pPr>
              <a:defRPr sz="1200">
                <a:solidFill>
                  <a:schemeClr val="accent1"/>
                </a:solidFill>
                <a:latin typeface="Segoe UI Light" pitchFamily="34" charset="0"/>
              </a:defRPr>
            </a:lvl1pPr>
          </a:lstStyle>
          <a:p>
            <a:r>
              <a:rPr lang="en-US" smtClean="0"/>
              <a:t>Click icon to add table</a:t>
            </a:r>
            <a:endParaRPr lang="en-GB"/>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UC Two Column Content">
    <p:spTree>
      <p:nvGrpSpPr>
        <p:cNvPr id="1" name=""/>
        <p:cNvGrpSpPr/>
        <p:nvPr/>
      </p:nvGrpSpPr>
      <p:grpSpPr>
        <a:xfrm>
          <a:off x="0" y="0"/>
          <a:ext cx="0" cy="0"/>
          <a:chOff x="0" y="0"/>
          <a:chExt cx="0" cy="0"/>
        </a:xfrm>
      </p:grpSpPr>
      <p:pic>
        <p:nvPicPr>
          <p:cNvPr id="16" name="Picture 15" descr="Text Slide Red_Design 3 - Red Body.png"/>
          <p:cNvPicPr>
            <a:picLocks noChangeAspect="1"/>
          </p:cNvPicPr>
          <p:nvPr userDrawn="1"/>
        </p:nvPicPr>
        <p:blipFill>
          <a:blip r:embed="rId2" cstate="print"/>
          <a:stretch>
            <a:fillRect/>
          </a:stretch>
        </p:blipFill>
        <p:spPr>
          <a:xfrm>
            <a:off x="4060" y="0"/>
            <a:ext cx="9139940" cy="5143500"/>
          </a:xfrm>
          <a:prstGeom prst="rect">
            <a:avLst/>
          </a:prstGeom>
        </p:spPr>
      </p:pic>
      <p:sp>
        <p:nvSpPr>
          <p:cNvPr id="18" name="Content Placeholder 9"/>
          <p:cNvSpPr>
            <a:spLocks noGrp="1"/>
          </p:cNvSpPr>
          <p:nvPr>
            <p:ph sz="quarter" idx="11"/>
          </p:nvPr>
        </p:nvSpPr>
        <p:spPr>
          <a:xfrm>
            <a:off x="644419" y="1447799"/>
            <a:ext cx="3756132" cy="2919413"/>
          </a:xfrm>
          <a:prstGeom prst="rect">
            <a:avLst/>
          </a:prstGeom>
        </p:spPr>
        <p:txBody>
          <a:bodyPr lIns="0" tIns="0" rIns="0" bIns="0"/>
          <a:lstStyle>
            <a:lvl1pPr marL="0" indent="0" defTabSz="268288">
              <a:lnSpc>
                <a:spcPct val="100000"/>
              </a:lnSpc>
              <a:spcBef>
                <a:spcPts val="0"/>
              </a:spcBef>
              <a:spcAft>
                <a:spcPts val="1000"/>
              </a:spcAft>
              <a:defRPr sz="1600">
                <a:latin typeface="Segoe UI Semibold" pitchFamily="34" charset="0"/>
              </a:defRPr>
            </a:lvl1pPr>
            <a:lvl2pPr marL="216000" indent="-216000" defTabSz="268288">
              <a:lnSpc>
                <a:spcPct val="100000"/>
              </a:lnSpc>
              <a:spcBef>
                <a:spcPts val="0"/>
              </a:spcBef>
              <a:spcAft>
                <a:spcPts val="1000"/>
              </a:spcAft>
              <a:buClr>
                <a:schemeClr val="accent1"/>
              </a:buClr>
              <a:buSzPct val="100000"/>
              <a:buFont typeface="Arial" pitchFamily="34" charset="0"/>
              <a:buChar char="•"/>
              <a:defRPr sz="1600">
                <a:latin typeface="Segoe UI Light" pitchFamily="34" charset="0"/>
              </a:defRPr>
            </a:lvl2pPr>
            <a:lvl3pPr marL="432000" indent="-216000" defTabSz="268288">
              <a:lnSpc>
                <a:spcPct val="100000"/>
              </a:lnSpc>
              <a:spcBef>
                <a:spcPts val="0"/>
              </a:spcBef>
              <a:spcAft>
                <a:spcPts val="1000"/>
              </a:spcAft>
              <a:buClr>
                <a:schemeClr val="tx1"/>
              </a:buClr>
              <a:buSzPct val="100000"/>
              <a:buFont typeface="Symbol" pitchFamily="18" charset="2"/>
              <a:buChar char="-"/>
              <a:defRPr sz="1600">
                <a:latin typeface="Segoe UI Light" pitchFamily="34" charset="0"/>
              </a:defRPr>
            </a:lvl3pPr>
            <a:lvl4pPr defTabSz="268288">
              <a:lnSpc>
                <a:spcPct val="100000"/>
              </a:lnSpc>
              <a:spcBef>
                <a:spcPts val="0"/>
              </a:spcBef>
              <a:spcAft>
                <a:spcPts val="800"/>
              </a:spcAft>
              <a:buClr>
                <a:schemeClr val="tx1"/>
              </a:buClr>
              <a:buSzPct val="75000"/>
              <a:buFont typeface="Wingdings" pitchFamily="2" charset="2"/>
              <a:buChar char=""/>
              <a:defRPr sz="1600"/>
            </a:lvl4pPr>
            <a:lvl5pPr defTabSz="268288">
              <a:lnSpc>
                <a:spcPct val="100000"/>
              </a:lnSpc>
              <a:spcBef>
                <a:spcPts val="0"/>
              </a:spcBef>
              <a:spcAft>
                <a:spcPts val="800"/>
              </a:spcAft>
              <a:buClr>
                <a:schemeClr val="tx1"/>
              </a:buClr>
              <a:buSzPct val="75000"/>
              <a:buFont typeface="Wingdings" pitchFamily="2" charset="2"/>
              <a:buChar char=""/>
              <a:defRPr sz="1400"/>
            </a:lvl5pPr>
            <a:lvl6pPr defTabSz="268288">
              <a:lnSpc>
                <a:spcPct val="100000"/>
              </a:lnSpc>
              <a:spcAft>
                <a:spcPts val="800"/>
              </a:spcAft>
              <a:buClr>
                <a:schemeClr val="tx1"/>
              </a:buClr>
              <a:buSzPct val="75000"/>
              <a:buFont typeface="Wingdings" pitchFamily="2" charset="2"/>
              <a:buChar char=""/>
              <a:defRPr/>
            </a:lvl6pPr>
          </a:lstStyle>
          <a:p>
            <a:pPr lvl="0"/>
            <a:r>
              <a:rPr lang="en-US" smtClean="0"/>
              <a:t>Click to edit Master text styles</a:t>
            </a:r>
          </a:p>
          <a:p>
            <a:pPr lvl="1"/>
            <a:r>
              <a:rPr lang="en-US" smtClean="0"/>
              <a:t>Second level</a:t>
            </a:r>
          </a:p>
          <a:p>
            <a:pPr lvl="2"/>
            <a:r>
              <a:rPr lang="en-US" smtClean="0"/>
              <a:t>Third level</a:t>
            </a:r>
          </a:p>
        </p:txBody>
      </p:sp>
      <p:sp>
        <p:nvSpPr>
          <p:cNvPr id="20" name="Content Placeholder 9"/>
          <p:cNvSpPr>
            <a:spLocks noGrp="1"/>
          </p:cNvSpPr>
          <p:nvPr>
            <p:ph sz="quarter" idx="12"/>
          </p:nvPr>
        </p:nvSpPr>
        <p:spPr>
          <a:xfrm>
            <a:off x="4590943" y="1447799"/>
            <a:ext cx="3756132" cy="2919413"/>
          </a:xfrm>
          <a:prstGeom prst="rect">
            <a:avLst/>
          </a:prstGeom>
        </p:spPr>
        <p:txBody>
          <a:bodyPr lIns="0" tIns="0" rIns="0" bIns="0"/>
          <a:lstStyle>
            <a:lvl1pPr marL="0" indent="0" defTabSz="268288">
              <a:lnSpc>
                <a:spcPct val="100000"/>
              </a:lnSpc>
              <a:spcBef>
                <a:spcPts val="0"/>
              </a:spcBef>
              <a:spcAft>
                <a:spcPts val="1000"/>
              </a:spcAft>
              <a:defRPr sz="1600">
                <a:latin typeface="Segoe UI Semibold" pitchFamily="34" charset="0"/>
              </a:defRPr>
            </a:lvl1pPr>
            <a:lvl2pPr marL="216000" indent="-216000" defTabSz="268288">
              <a:lnSpc>
                <a:spcPct val="100000"/>
              </a:lnSpc>
              <a:spcBef>
                <a:spcPts val="0"/>
              </a:spcBef>
              <a:spcAft>
                <a:spcPts val="1000"/>
              </a:spcAft>
              <a:buClr>
                <a:schemeClr val="accent1"/>
              </a:buClr>
              <a:buSzPct val="100000"/>
              <a:buFont typeface="Arial" pitchFamily="34" charset="0"/>
              <a:buChar char="•"/>
              <a:defRPr sz="1600">
                <a:latin typeface="Segoe UI Light" pitchFamily="34" charset="0"/>
              </a:defRPr>
            </a:lvl2pPr>
            <a:lvl3pPr marL="432000" indent="-216000" defTabSz="268288">
              <a:lnSpc>
                <a:spcPct val="100000"/>
              </a:lnSpc>
              <a:spcBef>
                <a:spcPts val="0"/>
              </a:spcBef>
              <a:spcAft>
                <a:spcPts val="1000"/>
              </a:spcAft>
              <a:buClr>
                <a:schemeClr val="tx1"/>
              </a:buClr>
              <a:buSzPct val="100000"/>
              <a:buFont typeface="Symbol" pitchFamily="18" charset="2"/>
              <a:buChar char="-"/>
              <a:defRPr sz="1600">
                <a:latin typeface="Segoe UI Light" pitchFamily="34" charset="0"/>
              </a:defRPr>
            </a:lvl3pPr>
            <a:lvl4pPr defTabSz="268288">
              <a:lnSpc>
                <a:spcPct val="100000"/>
              </a:lnSpc>
              <a:spcBef>
                <a:spcPts val="0"/>
              </a:spcBef>
              <a:spcAft>
                <a:spcPts val="800"/>
              </a:spcAft>
              <a:buClr>
                <a:schemeClr val="tx1"/>
              </a:buClr>
              <a:buSzPct val="75000"/>
              <a:buFont typeface="Wingdings" pitchFamily="2" charset="2"/>
              <a:buChar char=""/>
              <a:defRPr sz="1600"/>
            </a:lvl4pPr>
            <a:lvl5pPr defTabSz="268288">
              <a:lnSpc>
                <a:spcPct val="100000"/>
              </a:lnSpc>
              <a:spcBef>
                <a:spcPts val="0"/>
              </a:spcBef>
              <a:spcAft>
                <a:spcPts val="800"/>
              </a:spcAft>
              <a:buClr>
                <a:schemeClr val="tx1"/>
              </a:buClr>
              <a:buSzPct val="75000"/>
              <a:buFont typeface="Wingdings" pitchFamily="2" charset="2"/>
              <a:buChar char=""/>
              <a:defRPr sz="1400"/>
            </a:lvl5pPr>
            <a:lvl6pPr defTabSz="268288">
              <a:lnSpc>
                <a:spcPct val="100000"/>
              </a:lnSpc>
              <a:spcAft>
                <a:spcPts val="800"/>
              </a:spcAft>
              <a:buClr>
                <a:schemeClr val="tx1"/>
              </a:buClr>
              <a:buSzPct val="75000"/>
              <a:buFont typeface="Wingdings" pitchFamily="2" charset="2"/>
              <a:buChar char=""/>
              <a:defRPr/>
            </a:lvl6pPr>
          </a:lstStyle>
          <a:p>
            <a:pPr lvl="0"/>
            <a:r>
              <a:rPr lang="en-US" smtClean="0"/>
              <a:t>Click to edit Master text styles</a:t>
            </a:r>
          </a:p>
          <a:p>
            <a:pPr lvl="1"/>
            <a:r>
              <a:rPr lang="en-US" smtClean="0"/>
              <a:t>Second level</a:t>
            </a:r>
          </a:p>
          <a:p>
            <a:pPr lvl="2"/>
            <a:r>
              <a:rPr lang="en-US" smtClean="0"/>
              <a:t>Third level</a:t>
            </a:r>
          </a:p>
        </p:txBody>
      </p:sp>
      <p:sp>
        <p:nvSpPr>
          <p:cNvPr id="21" name="Rectangle 2"/>
          <p:cNvSpPr>
            <a:spLocks noGrp="1" noChangeArrowheads="1"/>
          </p:cNvSpPr>
          <p:nvPr>
            <p:ph type="title"/>
          </p:nvPr>
        </p:nvSpPr>
        <p:spPr bwMode="auto">
          <a:xfrm>
            <a:off x="644418" y="282575"/>
            <a:ext cx="7702657" cy="800116"/>
          </a:xfrm>
          <a:prstGeom prst="rect">
            <a:avLst/>
          </a:prstGeom>
          <a:noFill/>
          <a:ln w="9525" algn="ctr">
            <a:noFill/>
            <a:miter lim="800000"/>
            <a:headEnd/>
            <a:tailEnd/>
          </a:ln>
        </p:spPr>
        <p:txBody>
          <a:bodyPr vert="horz" wrap="square" lIns="0" tIns="0" rIns="0" bIns="0" numCol="1" anchor="b" anchorCtr="0" compatLnSpc="1">
            <a:prstTxWarp prst="textNoShape">
              <a:avLst/>
            </a:prstTxWarp>
          </a:bodyPr>
          <a:lstStyle>
            <a:lvl1pPr>
              <a:defRPr sz="2600" b="0" cap="none" baseline="0">
                <a:solidFill>
                  <a:schemeClr val="accent1"/>
                </a:solidFill>
                <a:latin typeface="Segoe UI Semibold" pitchFamily="34" charset="0"/>
              </a:defRPr>
            </a:lvl1pPr>
          </a:lstStyle>
          <a:p>
            <a:pPr lvl="0"/>
            <a:r>
              <a:rPr lang="en-US" noProof="0" smtClean="0"/>
              <a:t>Click to edit Master title style</a:t>
            </a:r>
            <a:endParaRPr lang="en-GB" noProof="0" dirty="0" smtClean="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UC Emphasis Slide">
    <p:spTree>
      <p:nvGrpSpPr>
        <p:cNvPr id="1" name=""/>
        <p:cNvGrpSpPr/>
        <p:nvPr/>
      </p:nvGrpSpPr>
      <p:grpSpPr>
        <a:xfrm>
          <a:off x="0" y="0"/>
          <a:ext cx="0" cy="0"/>
          <a:chOff x="0" y="0"/>
          <a:chExt cx="0" cy="0"/>
        </a:xfrm>
      </p:grpSpPr>
      <p:pic>
        <p:nvPicPr>
          <p:cNvPr id="6" name="Picture 5" descr="Slide concepts v4 Red_Design 3 - Body Dark BackGround.jpg"/>
          <p:cNvPicPr>
            <a:picLocks noChangeAspect="1"/>
          </p:cNvPicPr>
          <p:nvPr userDrawn="1"/>
        </p:nvPicPr>
        <p:blipFill>
          <a:blip r:embed="rId2" cstate="print"/>
          <a:stretch>
            <a:fillRect/>
          </a:stretch>
        </p:blipFill>
        <p:spPr>
          <a:xfrm>
            <a:off x="-1550" y="0"/>
            <a:ext cx="9144000" cy="5148071"/>
          </a:xfrm>
          <a:prstGeom prst="rect">
            <a:avLst/>
          </a:prstGeom>
          <a:noFill/>
          <a:ln>
            <a:noFill/>
          </a:ln>
        </p:spPr>
      </p:pic>
      <p:sp>
        <p:nvSpPr>
          <p:cNvPr id="34" name="Rectangle 2"/>
          <p:cNvSpPr>
            <a:spLocks noGrp="1" noChangeArrowheads="1"/>
          </p:cNvSpPr>
          <p:nvPr>
            <p:ph type="title"/>
          </p:nvPr>
        </p:nvSpPr>
        <p:spPr bwMode="auto">
          <a:xfrm>
            <a:off x="633198" y="140246"/>
            <a:ext cx="7713877" cy="1133185"/>
          </a:xfrm>
          <a:prstGeom prst="rect">
            <a:avLst/>
          </a:prstGeom>
          <a:noFill/>
          <a:ln w="9525" algn="ctr">
            <a:noFill/>
            <a:miter lim="800000"/>
            <a:headEnd/>
            <a:tailEnd/>
          </a:ln>
        </p:spPr>
        <p:txBody>
          <a:bodyPr vert="horz" wrap="square" lIns="0" tIns="0" rIns="0" bIns="0" numCol="1" anchor="b" anchorCtr="0" compatLnSpc="1">
            <a:prstTxWarp prst="textNoShape">
              <a:avLst/>
            </a:prstTxWarp>
          </a:bodyPr>
          <a:lstStyle>
            <a:lvl1pPr>
              <a:defRPr sz="3400" b="0" cap="none" baseline="0">
                <a:solidFill>
                  <a:schemeClr val="bg1"/>
                </a:solidFill>
                <a:latin typeface="Segoe UI Semibold" pitchFamily="34" charset="0"/>
              </a:defRPr>
            </a:lvl1pPr>
          </a:lstStyle>
          <a:p>
            <a:pPr lvl="0"/>
            <a:r>
              <a:rPr lang="en-US" noProof="0" smtClean="0"/>
              <a:t>Click to edit Master title style</a:t>
            </a:r>
            <a:endParaRPr lang="en-GB" noProof="0" dirty="0" smtClean="0"/>
          </a:p>
        </p:txBody>
      </p:sp>
      <p:sp>
        <p:nvSpPr>
          <p:cNvPr id="10" name="Content Placeholder 9"/>
          <p:cNvSpPr>
            <a:spLocks noGrp="1"/>
          </p:cNvSpPr>
          <p:nvPr>
            <p:ph sz="quarter" idx="11"/>
          </p:nvPr>
        </p:nvSpPr>
        <p:spPr>
          <a:xfrm>
            <a:off x="650875" y="1643675"/>
            <a:ext cx="7696199" cy="2199050"/>
          </a:xfrm>
          <a:prstGeom prst="rect">
            <a:avLst/>
          </a:prstGeom>
        </p:spPr>
        <p:txBody>
          <a:bodyPr lIns="0" tIns="0" rIns="0" bIns="0"/>
          <a:lstStyle>
            <a:lvl1pPr marL="0" indent="0" defTabSz="268288">
              <a:lnSpc>
                <a:spcPct val="100000"/>
              </a:lnSpc>
              <a:spcBef>
                <a:spcPts val="0"/>
              </a:spcBef>
              <a:spcAft>
                <a:spcPts val="1000"/>
              </a:spcAft>
              <a:defRPr sz="1800">
                <a:latin typeface="Segoe UI Semibold" pitchFamily="34" charset="0"/>
              </a:defRPr>
            </a:lvl1pPr>
            <a:lvl2pPr marL="0" indent="0" defTabSz="268288">
              <a:lnSpc>
                <a:spcPct val="100000"/>
              </a:lnSpc>
              <a:spcBef>
                <a:spcPts val="0"/>
              </a:spcBef>
              <a:spcAft>
                <a:spcPts val="1000"/>
              </a:spcAft>
              <a:buClr>
                <a:schemeClr val="accent1"/>
              </a:buClr>
              <a:buSzPct val="100000"/>
              <a:buFont typeface="Arial" pitchFamily="34" charset="0"/>
              <a:buNone/>
              <a:defRPr sz="1800">
                <a:latin typeface="Segoe UI Light" pitchFamily="34" charset="0"/>
              </a:defRPr>
            </a:lvl2pPr>
            <a:lvl3pPr marL="432000" indent="-216000" defTabSz="268288">
              <a:lnSpc>
                <a:spcPct val="100000"/>
              </a:lnSpc>
              <a:spcBef>
                <a:spcPts val="0"/>
              </a:spcBef>
              <a:spcAft>
                <a:spcPts val="1000"/>
              </a:spcAft>
              <a:buClr>
                <a:schemeClr val="tx1"/>
              </a:buClr>
              <a:buSzPct val="100000"/>
              <a:buFont typeface="Symbol" pitchFamily="18" charset="2"/>
              <a:buChar char="-"/>
              <a:defRPr sz="1800">
                <a:latin typeface="Segoe UI Light" pitchFamily="34" charset="0"/>
              </a:defRPr>
            </a:lvl3pPr>
            <a:lvl4pPr defTabSz="268288">
              <a:lnSpc>
                <a:spcPct val="100000"/>
              </a:lnSpc>
              <a:spcBef>
                <a:spcPts val="0"/>
              </a:spcBef>
              <a:spcAft>
                <a:spcPts val="800"/>
              </a:spcAft>
              <a:buClr>
                <a:schemeClr val="tx1"/>
              </a:buClr>
              <a:buSzPct val="75000"/>
              <a:buFont typeface="Wingdings" pitchFamily="2" charset="2"/>
              <a:buChar char=""/>
              <a:defRPr sz="1600"/>
            </a:lvl4pPr>
            <a:lvl5pPr defTabSz="268288">
              <a:lnSpc>
                <a:spcPct val="100000"/>
              </a:lnSpc>
              <a:spcBef>
                <a:spcPts val="0"/>
              </a:spcBef>
              <a:spcAft>
                <a:spcPts val="800"/>
              </a:spcAft>
              <a:buClr>
                <a:schemeClr val="tx1"/>
              </a:buClr>
              <a:buSzPct val="75000"/>
              <a:buFont typeface="Wingdings" pitchFamily="2" charset="2"/>
              <a:buChar char=""/>
              <a:defRPr sz="1400"/>
            </a:lvl5pPr>
            <a:lvl6pPr defTabSz="268288">
              <a:lnSpc>
                <a:spcPct val="100000"/>
              </a:lnSpc>
              <a:spcAft>
                <a:spcPts val="800"/>
              </a:spcAft>
              <a:buClr>
                <a:schemeClr val="tx1"/>
              </a:buClr>
              <a:buSzPct val="75000"/>
              <a:buFont typeface="Wingdings" pitchFamily="2" charset="2"/>
              <a:buChar char=""/>
              <a:defRPr/>
            </a:lvl6pPr>
          </a:lstStyle>
          <a:p>
            <a:pPr lvl="0"/>
            <a:r>
              <a:rPr lang="en-US" smtClean="0"/>
              <a:t>Click to edit Master text styles</a:t>
            </a:r>
          </a:p>
          <a:p>
            <a:pPr lvl="1"/>
            <a:r>
              <a:rPr lang="en-US" smtClean="0"/>
              <a:t>Second level</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UC Quote and Picture Slide">
    <p:spTree>
      <p:nvGrpSpPr>
        <p:cNvPr id="1" name=""/>
        <p:cNvGrpSpPr/>
        <p:nvPr/>
      </p:nvGrpSpPr>
      <p:grpSpPr>
        <a:xfrm>
          <a:off x="0" y="0"/>
          <a:ext cx="0" cy="0"/>
          <a:chOff x="0" y="0"/>
          <a:chExt cx="0" cy="0"/>
        </a:xfrm>
      </p:grpSpPr>
      <p:grpSp>
        <p:nvGrpSpPr>
          <p:cNvPr id="3" name="Group 12"/>
          <p:cNvGrpSpPr/>
          <p:nvPr userDrawn="1"/>
        </p:nvGrpSpPr>
        <p:grpSpPr>
          <a:xfrm>
            <a:off x="0" y="2952750"/>
            <a:ext cx="9144000" cy="2190750"/>
            <a:chOff x="0" y="2952750"/>
            <a:chExt cx="9144000" cy="2190750"/>
          </a:xfrm>
        </p:grpSpPr>
        <p:pic>
          <p:nvPicPr>
            <p:cNvPr id="4" name="Picture 3" descr="Image Overlay_Design 3 - Image Red.png"/>
            <p:cNvPicPr>
              <a:picLocks noChangeAspect="1"/>
            </p:cNvPicPr>
            <p:nvPr/>
          </p:nvPicPr>
          <p:blipFill>
            <a:blip r:embed="rId2" cstate="print"/>
            <a:srcRect t="57407"/>
            <a:stretch>
              <a:fillRect/>
            </a:stretch>
          </p:blipFill>
          <p:spPr>
            <a:xfrm>
              <a:off x="0" y="2952750"/>
              <a:ext cx="9144000" cy="2190750"/>
            </a:xfrm>
            <a:prstGeom prst="rect">
              <a:avLst/>
            </a:prstGeom>
          </p:spPr>
        </p:pic>
        <p:pic>
          <p:nvPicPr>
            <p:cNvPr id="6" name="Picture 5" descr="TUC Red Logo.png"/>
            <p:cNvPicPr>
              <a:picLocks noChangeAspect="1"/>
            </p:cNvPicPr>
            <p:nvPr/>
          </p:nvPicPr>
          <p:blipFill>
            <a:blip r:embed="rId3" cstate="print"/>
            <a:stretch>
              <a:fillRect/>
            </a:stretch>
          </p:blipFill>
          <p:spPr>
            <a:xfrm>
              <a:off x="7873728" y="4384043"/>
              <a:ext cx="1002794" cy="539497"/>
            </a:xfrm>
            <a:prstGeom prst="rect">
              <a:avLst/>
            </a:prstGeom>
          </p:spPr>
        </p:pic>
      </p:grpSp>
      <p:sp>
        <p:nvSpPr>
          <p:cNvPr id="10" name="Text Placeholder 9"/>
          <p:cNvSpPr>
            <a:spLocks noGrp="1"/>
          </p:cNvSpPr>
          <p:nvPr>
            <p:ph type="body" sz="quarter" idx="10"/>
          </p:nvPr>
        </p:nvSpPr>
        <p:spPr>
          <a:xfrm>
            <a:off x="544912" y="752948"/>
            <a:ext cx="3250712" cy="955610"/>
          </a:xfrm>
          <a:prstGeom prst="rect">
            <a:avLst/>
          </a:prstGeom>
          <a:solidFill>
            <a:schemeClr val="accent1"/>
          </a:solidFill>
          <a:ln w="76200">
            <a:solidFill>
              <a:schemeClr val="accent2"/>
            </a:solidFill>
            <a:miter lim="800000"/>
          </a:ln>
        </p:spPr>
        <p:txBody>
          <a:bodyPr wrap="square" lIns="288000" tIns="144000" rIns="288000" bIns="144000">
            <a:spAutoFit/>
          </a:bodyPr>
          <a:lstStyle>
            <a:lvl1pPr>
              <a:lnSpc>
                <a:spcPct val="90000"/>
              </a:lnSpc>
              <a:spcAft>
                <a:spcPts val="0"/>
              </a:spcAft>
              <a:defRPr lang="en-GB" sz="2400" kern="1200" dirty="0" smtClean="0">
                <a:solidFill>
                  <a:schemeClr val="bg1"/>
                </a:solidFill>
                <a:latin typeface="Segoe UI Light" pitchFamily="34" charset="0"/>
                <a:ea typeface="+mn-ea"/>
                <a:cs typeface="+mn-cs"/>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93" r:id="rId2"/>
    <p:sldLayoutId id="2147483696" r:id="rId3"/>
    <p:sldLayoutId id="2147483690" r:id="rId4"/>
    <p:sldLayoutId id="2147483694" r:id="rId5"/>
    <p:sldLayoutId id="2147483695" r:id="rId6"/>
  </p:sldLayoutIdLst>
  <p:transition>
    <p:fade/>
  </p:transition>
  <p:hf hdr="0"/>
  <p:txStyles>
    <p:titleStyle>
      <a:lvl1pPr algn="l" defTabSz="914400" rtl="0" eaLnBrk="1" latinLnBrk="0" hangingPunct="1">
        <a:spcBef>
          <a:spcPct val="0"/>
        </a:spcBef>
        <a:buNone/>
        <a:defRPr sz="2000" b="1" kern="1200" cap="none" baseline="0">
          <a:solidFill>
            <a:schemeClr val="accent2"/>
          </a:solidFill>
          <a:latin typeface="+mj-lt"/>
          <a:ea typeface="+mj-ea"/>
          <a:cs typeface="+mj-cs"/>
        </a:defRPr>
      </a:lvl1pPr>
    </p:titleStyle>
    <p:bodyStyle>
      <a:lvl1pPr marL="0" indent="0" algn="l" defTabSz="268288" rtl="0" eaLnBrk="1" latinLnBrk="0" hangingPunct="1">
        <a:lnSpc>
          <a:spcPct val="120000"/>
        </a:lnSpc>
        <a:spcBef>
          <a:spcPts val="0"/>
        </a:spcBef>
        <a:spcAft>
          <a:spcPts val="600"/>
        </a:spcAft>
        <a:buClr>
          <a:schemeClr val="accent2"/>
        </a:buClr>
        <a:buSzPct val="85000"/>
        <a:buFont typeface="Wingdings" pitchFamily="2" charset="2"/>
        <a:buNone/>
        <a:defRPr sz="1800" kern="1200" baseline="0">
          <a:solidFill>
            <a:schemeClr val="tx1"/>
          </a:solidFill>
          <a:latin typeface="+mn-lt"/>
          <a:ea typeface="+mn-ea"/>
          <a:cs typeface="+mn-cs"/>
        </a:defRPr>
      </a:lvl1pPr>
      <a:lvl2pPr marL="269875" indent="-269875" algn="l" defTabSz="268288" rtl="0" eaLnBrk="1" latinLnBrk="0" hangingPunct="1">
        <a:lnSpc>
          <a:spcPct val="120000"/>
        </a:lnSpc>
        <a:spcBef>
          <a:spcPts val="0"/>
        </a:spcBef>
        <a:spcAft>
          <a:spcPts val="600"/>
        </a:spcAft>
        <a:buClr>
          <a:schemeClr val="accent2"/>
        </a:buClr>
        <a:buSzPct val="85000"/>
        <a:buFont typeface="Wingdings" pitchFamily="2" charset="2"/>
        <a:buChar char="n"/>
        <a:defRPr sz="1800" b="0" kern="1200">
          <a:solidFill>
            <a:schemeClr val="tx1"/>
          </a:solidFill>
          <a:latin typeface="+mn-lt"/>
          <a:ea typeface="+mn-ea"/>
          <a:cs typeface="+mn-cs"/>
        </a:defRPr>
      </a:lvl2pPr>
      <a:lvl3pPr marL="454025" indent="-184150" algn="l" defTabSz="268288" rtl="0" eaLnBrk="1" latinLnBrk="0" hangingPunct="1">
        <a:lnSpc>
          <a:spcPct val="120000"/>
        </a:lnSpc>
        <a:spcBef>
          <a:spcPts val="0"/>
        </a:spcBef>
        <a:spcAft>
          <a:spcPts val="600"/>
        </a:spcAft>
        <a:buClr>
          <a:schemeClr val="tx1"/>
        </a:buClr>
        <a:buSzPct val="75000"/>
        <a:buFont typeface="Wingdings" pitchFamily="2" charset="2"/>
        <a:buChar char=""/>
        <a:defRPr sz="1800" b="0" kern="1200">
          <a:solidFill>
            <a:schemeClr val="tx1"/>
          </a:solidFill>
          <a:latin typeface="+mn-lt"/>
          <a:ea typeface="+mn-ea"/>
          <a:cs typeface="+mn-cs"/>
        </a:defRPr>
      </a:lvl3pPr>
      <a:lvl4pPr marL="631825" indent="-177800" algn="l" defTabSz="268288" rtl="0" eaLnBrk="1" latinLnBrk="0" hangingPunct="1">
        <a:lnSpc>
          <a:spcPct val="120000"/>
        </a:lnSpc>
        <a:spcBef>
          <a:spcPts val="0"/>
        </a:spcBef>
        <a:spcAft>
          <a:spcPts val="600"/>
        </a:spcAft>
        <a:buClr>
          <a:schemeClr val="tx1"/>
        </a:buClr>
        <a:buSzPct val="75000"/>
        <a:buFont typeface="Wingdings" pitchFamily="2" charset="2"/>
        <a:buChar char=""/>
        <a:defRPr sz="1600" b="0" kern="1200" baseline="0">
          <a:solidFill>
            <a:schemeClr val="tx1"/>
          </a:solidFill>
          <a:latin typeface="+mn-lt"/>
          <a:ea typeface="+mn-ea"/>
          <a:cs typeface="+mn-cs"/>
        </a:defRPr>
      </a:lvl4pPr>
      <a:lvl5pPr marL="811213" indent="-173038" algn="l" defTabSz="268288" rtl="0" eaLnBrk="1" latinLnBrk="0" hangingPunct="1">
        <a:lnSpc>
          <a:spcPct val="120000"/>
        </a:lnSpc>
        <a:spcBef>
          <a:spcPts val="0"/>
        </a:spcBef>
        <a:spcAft>
          <a:spcPts val="600"/>
        </a:spcAft>
        <a:buClr>
          <a:schemeClr val="tx1"/>
        </a:buClr>
        <a:buSzPct val="75000"/>
        <a:buFont typeface="Wingdings" pitchFamily="2" charset="2"/>
        <a:buChar char=""/>
        <a:defRPr sz="1400" kern="1200">
          <a:solidFill>
            <a:schemeClr val="tx1"/>
          </a:solidFill>
          <a:latin typeface="+mn-lt"/>
          <a:ea typeface="+mn-ea"/>
          <a:cs typeface="+mn-cs"/>
        </a:defRPr>
      </a:lvl5pPr>
      <a:lvl6pPr marL="989013" indent="-177800" algn="l" defTabSz="268288" rtl="0" eaLnBrk="1" latinLnBrk="0" hangingPunct="1">
        <a:lnSpc>
          <a:spcPct val="120000"/>
        </a:lnSpc>
        <a:spcBef>
          <a:spcPts val="0"/>
        </a:spcBef>
        <a:spcAft>
          <a:spcPts val="600"/>
        </a:spcAft>
        <a:buClr>
          <a:schemeClr val="tx1"/>
        </a:buClr>
        <a:buSzPct val="75000"/>
        <a:buFont typeface="Wingdings" pitchFamily="2" charset="2"/>
        <a:buChar char=""/>
        <a:defRPr sz="12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descr="&lt;TITLE&gt;{71.22047,448.3887,82.72717,133.6836}"/>
          <p:cNvSpPr>
            <a:spLocks noGrp="1"/>
          </p:cNvSpPr>
          <p:nvPr>
            <p:ph type="ctrTitle"/>
          </p:nvPr>
        </p:nvSpPr>
        <p:spPr>
          <a:xfrm>
            <a:off x="950494" y="1535722"/>
            <a:ext cx="6099862" cy="1133537"/>
          </a:xfrm>
        </p:spPr>
        <p:txBody>
          <a:bodyPr/>
          <a:lstStyle/>
          <a:p>
            <a:pPr>
              <a:lnSpc>
                <a:spcPct val="100000"/>
              </a:lnSpc>
            </a:pPr>
            <a:r>
              <a:rPr lang="en-GB" dirty="0" smtClean="0"/>
              <a:t>Equality law: the implications of Brexit and union priorities</a:t>
            </a:r>
            <a:endParaRPr lang="en-GB" dirty="0"/>
          </a:p>
        </p:txBody>
      </p:sp>
      <p:sp>
        <p:nvSpPr>
          <p:cNvPr id="23" name="Subtitle 22" descr="&lt;SUBTITLE&gt;{95.66929,212.5984,168.378,133.6836}"/>
          <p:cNvSpPr>
            <a:spLocks noGrp="1"/>
          </p:cNvSpPr>
          <p:nvPr>
            <p:ph type="subTitle" idx="1"/>
          </p:nvPr>
        </p:nvSpPr>
        <p:spPr>
          <a:xfrm>
            <a:off x="950494" y="2628913"/>
            <a:ext cx="6102647" cy="903713"/>
          </a:xfrm>
        </p:spPr>
        <p:txBody>
          <a:bodyPr/>
          <a:lstStyle/>
          <a:p>
            <a:pPr>
              <a:lnSpc>
                <a:spcPct val="100000"/>
              </a:lnSpc>
            </a:pPr>
            <a:r>
              <a:rPr lang="en-GB" dirty="0" smtClean="0"/>
              <a:t>Sally Brett</a:t>
            </a:r>
          </a:p>
          <a:p>
            <a:pPr>
              <a:lnSpc>
                <a:spcPct val="100000"/>
              </a:lnSpc>
            </a:pPr>
            <a:r>
              <a:rPr lang="en-GB" dirty="0" smtClean="0"/>
              <a:t>TUC Senior Policy Officer</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Government commitments so far</a:t>
            </a:r>
            <a:endParaRPr lang="en-GB" dirty="0"/>
          </a:p>
        </p:txBody>
      </p:sp>
      <p:sp>
        <p:nvSpPr>
          <p:cNvPr id="3" name="Content Placeholder 2"/>
          <p:cNvSpPr>
            <a:spLocks noGrp="1"/>
          </p:cNvSpPr>
          <p:nvPr>
            <p:ph sz="quarter" idx="11"/>
          </p:nvPr>
        </p:nvSpPr>
        <p:spPr/>
        <p:txBody>
          <a:bodyPr/>
          <a:lstStyle/>
          <a:p>
            <a:r>
              <a:rPr lang="en-GB" dirty="0" smtClean="0"/>
              <a:t>Time-limited commitment to workers’ rights</a:t>
            </a:r>
          </a:p>
          <a:p>
            <a:pPr lvl="1"/>
            <a:r>
              <a:rPr lang="en-GB" dirty="0" smtClean="0"/>
              <a:t>Theresa May says existing workers’ rights will be guaranteed so long as she is in office</a:t>
            </a:r>
          </a:p>
          <a:p>
            <a:r>
              <a:rPr lang="en-GB" dirty="0" smtClean="0"/>
              <a:t>Great Repeal Bill </a:t>
            </a:r>
          </a:p>
          <a:p>
            <a:pPr lvl="1"/>
            <a:r>
              <a:rPr lang="en-GB" dirty="0" smtClean="0"/>
              <a:t>It will incorporate EU law into UK law when Britain exits</a:t>
            </a:r>
          </a:p>
          <a:p>
            <a:pPr lvl="1"/>
            <a:r>
              <a:rPr lang="en-GB" dirty="0" smtClean="0"/>
              <a:t>It is expected to include powers enabling government to review and revise all EU-sourced laws </a:t>
            </a:r>
          </a:p>
          <a:p>
            <a:pPr lvl="1"/>
            <a:r>
              <a:rPr lang="en-GB" dirty="0"/>
              <a:t>C</a:t>
            </a:r>
            <a:r>
              <a:rPr lang="en-GB" dirty="0" smtClean="0"/>
              <a:t>ould include wide-ranging ‘Henry VIII’ powers allowing changes, including of primary legislation, without proper parliamentary scrutiny</a:t>
            </a:r>
            <a:endParaRPr lang="en-GB" dirty="0"/>
          </a:p>
        </p:txBody>
      </p:sp>
    </p:spTree>
    <p:extLst>
      <p:ext uri="{BB962C8B-B14F-4D97-AF65-F5344CB8AC3E}">
        <p14:creationId xmlns:p14="http://schemas.microsoft.com/office/powerpoint/2010/main" val="3441035646"/>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Workers must not pay the price</a:t>
            </a:r>
            <a:endParaRPr lang="en-GB" dirty="0"/>
          </a:p>
        </p:txBody>
      </p:sp>
      <p:sp>
        <p:nvSpPr>
          <p:cNvPr id="3" name="Content Placeholder 2"/>
          <p:cNvSpPr>
            <a:spLocks noGrp="1"/>
          </p:cNvSpPr>
          <p:nvPr>
            <p:ph sz="quarter" idx="11"/>
          </p:nvPr>
        </p:nvSpPr>
        <p:spPr/>
        <p:txBody>
          <a:bodyPr/>
          <a:lstStyle/>
          <a:p>
            <a:r>
              <a:rPr lang="en-GB" dirty="0" smtClean="0"/>
              <a:t>Compliance with EU equality and employment rights should continue</a:t>
            </a:r>
          </a:p>
          <a:p>
            <a:pPr lvl="1"/>
            <a:r>
              <a:rPr lang="en-GB" dirty="0"/>
              <a:t>V</a:t>
            </a:r>
            <a:r>
              <a:rPr lang="en-GB" dirty="0" smtClean="0"/>
              <a:t>ital </a:t>
            </a:r>
            <a:r>
              <a:rPr lang="en-GB" dirty="0"/>
              <a:t>that UK workers continue to benefit from at least the same level of protection enjoyed by their counterparts across the </a:t>
            </a:r>
            <a:r>
              <a:rPr lang="en-GB" dirty="0" smtClean="0"/>
              <a:t>EU </a:t>
            </a:r>
            <a:endParaRPr lang="en-GB" dirty="0"/>
          </a:p>
          <a:p>
            <a:pPr lvl="1"/>
            <a:r>
              <a:rPr lang="en-GB" dirty="0" smtClean="0"/>
              <a:t>Best way of guaranteeing rights for future is to maintain membership of single market </a:t>
            </a:r>
          </a:p>
          <a:p>
            <a:pPr lvl="1"/>
            <a:r>
              <a:rPr lang="en-GB" dirty="0" smtClean="0"/>
              <a:t>Seeking initial commitment from government that compliance will continue during transition period between Brexit and new trading arrangements being put in place</a:t>
            </a:r>
          </a:p>
          <a:p>
            <a:endParaRPr lang="en-GB" dirty="0"/>
          </a:p>
        </p:txBody>
      </p:sp>
    </p:spTree>
    <p:extLst>
      <p:ext uri="{BB962C8B-B14F-4D97-AF65-F5344CB8AC3E}">
        <p14:creationId xmlns:p14="http://schemas.microsoft.com/office/powerpoint/2010/main" val="70195487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Strengthen equality rights in the UK</a:t>
            </a:r>
            <a:endParaRPr lang="en-GB" dirty="0"/>
          </a:p>
        </p:txBody>
      </p:sp>
      <p:sp>
        <p:nvSpPr>
          <p:cNvPr id="3" name="Content Placeholder 2"/>
          <p:cNvSpPr>
            <a:spLocks noGrp="1"/>
          </p:cNvSpPr>
          <p:nvPr>
            <p:ph sz="quarter" idx="11"/>
          </p:nvPr>
        </p:nvSpPr>
        <p:spPr>
          <a:xfrm>
            <a:off x="644418" y="1295399"/>
            <a:ext cx="7702657" cy="2919413"/>
          </a:xfrm>
        </p:spPr>
        <p:txBody>
          <a:bodyPr/>
          <a:lstStyle/>
          <a:p>
            <a:r>
              <a:rPr lang="en-GB" dirty="0" smtClean="0"/>
              <a:t>Abolish tribunal fees</a:t>
            </a:r>
          </a:p>
          <a:p>
            <a:pPr lvl="1"/>
            <a:r>
              <a:rPr lang="en-GB" dirty="0" smtClean="0"/>
              <a:t>TUC highlighted 9,000 fewer people a month went to tribunal last year than pre-fees</a:t>
            </a:r>
          </a:p>
          <a:p>
            <a:pPr lvl="1"/>
            <a:r>
              <a:rPr lang="en-GB" dirty="0" smtClean="0"/>
              <a:t>71% fall in sex discrimination, 58% in race and 54% in disability claims</a:t>
            </a:r>
          </a:p>
          <a:p>
            <a:r>
              <a:rPr lang="en-GB" dirty="0" smtClean="0"/>
              <a:t>Increase funding to EHRC</a:t>
            </a:r>
          </a:p>
          <a:p>
            <a:pPr lvl="1"/>
            <a:r>
              <a:rPr lang="en-GB" dirty="0" smtClean="0"/>
              <a:t>Facing further 25% cut on top of cuts from £70m in 2007/8 to £22m under coalition</a:t>
            </a:r>
          </a:p>
          <a:p>
            <a:pPr lvl="1"/>
            <a:r>
              <a:rPr lang="en-GB" dirty="0" smtClean="0"/>
              <a:t>Needs funding to run in-house helpline, do more casework, monitoring compliance, regional presence and maintain up-to-date statutory guidance</a:t>
            </a:r>
          </a:p>
          <a:p>
            <a:pPr lvl="1"/>
            <a:r>
              <a:rPr lang="en-GB" dirty="0" smtClean="0"/>
              <a:t>Plus strengthen independence with parliamentary rather than ministerial accountability</a:t>
            </a:r>
          </a:p>
          <a:p>
            <a:r>
              <a:rPr lang="en-GB" dirty="0" smtClean="0"/>
              <a:t>Improve rights for trade unions</a:t>
            </a:r>
          </a:p>
          <a:p>
            <a:pPr lvl="1"/>
            <a:r>
              <a:rPr lang="en-GB" dirty="0" smtClean="0"/>
              <a:t>Attacks on facility time make it harder for unions, equality reps need facilities time</a:t>
            </a:r>
            <a:endParaRPr lang="en-GB" dirty="0"/>
          </a:p>
        </p:txBody>
      </p:sp>
    </p:spTree>
    <p:extLst>
      <p:ext uri="{BB962C8B-B14F-4D97-AF65-F5344CB8AC3E}">
        <p14:creationId xmlns:p14="http://schemas.microsoft.com/office/powerpoint/2010/main" val="76575988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GB" dirty="0" smtClean="0"/>
              <a:t>Pre-Brexit climate for equality bargaining</a:t>
            </a:r>
            <a:endParaRPr lang="en-GB" dirty="0"/>
          </a:p>
        </p:txBody>
      </p:sp>
      <p:sp>
        <p:nvSpPr>
          <p:cNvPr id="8" name="Content Placeholder 7"/>
          <p:cNvSpPr>
            <a:spLocks noGrp="1"/>
          </p:cNvSpPr>
          <p:nvPr>
            <p:ph sz="quarter" idx="11"/>
          </p:nvPr>
        </p:nvSpPr>
        <p:spPr>
          <a:xfrm>
            <a:off x="644418" y="1257301"/>
            <a:ext cx="7702657" cy="3109912"/>
          </a:xfrm>
        </p:spPr>
        <p:txBody>
          <a:bodyPr/>
          <a:lstStyle/>
          <a:p>
            <a:r>
              <a:rPr lang="en-GB" dirty="0" smtClean="0"/>
              <a:t>Findings from TUC Equality Audit 2016</a:t>
            </a:r>
          </a:p>
          <a:p>
            <a:pPr lvl="1"/>
            <a:r>
              <a:rPr lang="en-GB" dirty="0" smtClean="0"/>
              <a:t>In the past two years has it become more or less difficult to get employers to address equality issues in the workplace? </a:t>
            </a:r>
          </a:p>
        </p:txBody>
      </p:sp>
      <p:graphicFrame>
        <p:nvGraphicFramePr>
          <p:cNvPr id="10" name="Chart 9"/>
          <p:cNvGraphicFramePr>
            <a:graphicFrameLocks/>
          </p:cNvGraphicFramePr>
          <p:nvPr>
            <p:extLst>
              <p:ext uri="{D42A27DB-BD31-4B8C-83A1-F6EECF244321}">
                <p14:modId xmlns:p14="http://schemas.microsoft.com/office/powerpoint/2010/main" val="845384677"/>
              </p:ext>
            </p:extLst>
          </p:nvPr>
        </p:nvGraphicFramePr>
        <p:xfrm>
          <a:off x="1947863" y="2190749"/>
          <a:ext cx="3786188" cy="244632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Equality grievances still widespread in workplaces</a:t>
            </a:r>
            <a:endParaRPr lang="en-GB" dirty="0"/>
          </a:p>
        </p:txBody>
      </p:sp>
      <p:sp>
        <p:nvSpPr>
          <p:cNvPr id="3" name="Content Placeholder 2"/>
          <p:cNvSpPr>
            <a:spLocks noGrp="1"/>
          </p:cNvSpPr>
          <p:nvPr>
            <p:ph sz="quarter" idx="11"/>
          </p:nvPr>
        </p:nvSpPr>
        <p:spPr/>
        <p:txBody>
          <a:bodyPr/>
          <a:lstStyle/>
          <a:p>
            <a:r>
              <a:rPr lang="en-GB" dirty="0" smtClean="0"/>
              <a:t>Three-quarters of union reps said they had dealt with issues from members related to discrimination or one of the protected characteristics in past two years</a:t>
            </a:r>
          </a:p>
          <a:p>
            <a:pPr marL="0" lvl="1" indent="0">
              <a:buNone/>
            </a:pPr>
            <a:endParaRPr lang="en-GB" dirty="0"/>
          </a:p>
        </p:txBody>
      </p:sp>
      <p:graphicFrame>
        <p:nvGraphicFramePr>
          <p:cNvPr id="6" name="Chart 5"/>
          <p:cNvGraphicFramePr/>
          <p:nvPr/>
        </p:nvGraphicFramePr>
        <p:xfrm>
          <a:off x="1938528" y="2114550"/>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2014371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1"/>
          </p:nvPr>
        </p:nvSpPr>
        <p:spPr>
          <a:xfrm>
            <a:off x="644419" y="1447799"/>
            <a:ext cx="7480406" cy="2919413"/>
          </a:xfrm>
        </p:spPr>
        <p:txBody>
          <a:bodyPr/>
          <a:lstStyle/>
          <a:p>
            <a:r>
              <a:rPr lang="en-GB" dirty="0" smtClean="0"/>
              <a:t>Rise in reported race hate crime after Brexit vote</a:t>
            </a:r>
          </a:p>
          <a:p>
            <a:pPr lvl="1"/>
            <a:r>
              <a:rPr lang="en-GB" dirty="0" smtClean="0"/>
              <a:t>Rise of 49% in July 2016 compared to previous year</a:t>
            </a:r>
          </a:p>
          <a:p>
            <a:r>
              <a:rPr lang="en-GB" dirty="0" smtClean="0"/>
              <a:t>But wider political context and government policy impacts too</a:t>
            </a:r>
          </a:p>
          <a:p>
            <a:pPr lvl="1"/>
            <a:r>
              <a:rPr lang="en-GB" dirty="0" smtClean="0"/>
              <a:t>In recent years there has been a rise in people describing themselves as prejudiced towards those of other races in British Social Attitudes Survey after years of decline</a:t>
            </a:r>
          </a:p>
          <a:p>
            <a:pPr lvl="1"/>
            <a:r>
              <a:rPr lang="en-GB" dirty="0" smtClean="0"/>
              <a:t>Referendum emboldened those with racist views </a:t>
            </a:r>
          </a:p>
          <a:p>
            <a:pPr lvl="1"/>
            <a:endParaRPr lang="en-GB" dirty="0" smtClean="0"/>
          </a:p>
          <a:p>
            <a:pPr lvl="1"/>
            <a:endParaRPr lang="en-GB" dirty="0" smtClean="0"/>
          </a:p>
          <a:p>
            <a:pPr lvl="1"/>
            <a:endParaRPr lang="en-GB" dirty="0" smtClean="0"/>
          </a:p>
        </p:txBody>
      </p:sp>
      <p:sp>
        <p:nvSpPr>
          <p:cNvPr id="13" name="Title 12"/>
          <p:cNvSpPr>
            <a:spLocks noGrp="1"/>
          </p:cNvSpPr>
          <p:nvPr>
            <p:ph type="title"/>
          </p:nvPr>
        </p:nvSpPr>
        <p:spPr/>
        <p:txBody>
          <a:bodyPr/>
          <a:lstStyle/>
          <a:p>
            <a:r>
              <a:rPr lang="en-GB" dirty="0" smtClean="0"/>
              <a:t>Racism and the referendum</a:t>
            </a:r>
            <a:endParaRPr lang="en-GB"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 for equality rights post-referendum</a:t>
            </a:r>
            <a:endParaRPr lang="en-GB" dirty="0"/>
          </a:p>
        </p:txBody>
      </p:sp>
      <p:sp>
        <p:nvSpPr>
          <p:cNvPr id="3" name="Content Placeholder 2"/>
          <p:cNvSpPr>
            <a:spLocks noGrp="1"/>
          </p:cNvSpPr>
          <p:nvPr>
            <p:ph sz="quarter" idx="11"/>
          </p:nvPr>
        </p:nvSpPr>
        <p:spPr/>
        <p:txBody>
          <a:bodyPr/>
          <a:lstStyle/>
          <a:p>
            <a:r>
              <a:rPr lang="en-GB" dirty="0" smtClean="0"/>
              <a:t>EU-guaranteed protections should remain</a:t>
            </a:r>
          </a:p>
          <a:p>
            <a:pPr lvl="1"/>
            <a:r>
              <a:rPr lang="en-GB" dirty="0" smtClean="0"/>
              <a:t>Voters supported maintaining protections from discrimination post-</a:t>
            </a:r>
            <a:r>
              <a:rPr lang="en-GB" dirty="0" err="1" smtClean="0"/>
              <a:t>Brexit</a:t>
            </a:r>
            <a:r>
              <a:rPr lang="en-GB" dirty="0" smtClean="0"/>
              <a:t> (80% of remain voters and 77% of leave voters)</a:t>
            </a:r>
          </a:p>
          <a:p>
            <a:r>
              <a:rPr lang="en-GB" dirty="0" smtClean="0"/>
              <a:t> More want UK to be an open and tolerant country</a:t>
            </a:r>
          </a:p>
          <a:p>
            <a:pPr lvl="1"/>
            <a:r>
              <a:rPr lang="en-GB" dirty="0" smtClean="0"/>
              <a:t>51% of voters said they want Britain to be a tolerant country where people of different cultures have equal rights </a:t>
            </a:r>
          </a:p>
          <a:p>
            <a:pPr lvl="1"/>
            <a:r>
              <a:rPr lang="en-GB" dirty="0" smtClean="0"/>
              <a:t>Nearly two-fifths felt that Britain’s efforts to accept other cultures has gone too far and this is a chance to take our country back (including 20% of remain voters)</a:t>
            </a:r>
          </a:p>
          <a:p>
            <a:endParaRPr lang="en-GB" dirty="0"/>
          </a:p>
        </p:txBody>
      </p:sp>
    </p:spTree>
    <p:extLst>
      <p:ext uri="{BB962C8B-B14F-4D97-AF65-F5344CB8AC3E}">
        <p14:creationId xmlns:p14="http://schemas.microsoft.com/office/powerpoint/2010/main" val="231463293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EU influence on UK equality law (1)</a:t>
            </a:r>
            <a:endParaRPr lang="en-GB" dirty="0"/>
          </a:p>
        </p:txBody>
      </p:sp>
      <p:sp>
        <p:nvSpPr>
          <p:cNvPr id="3" name="Content Placeholder 2"/>
          <p:cNvSpPr>
            <a:spLocks noGrp="1"/>
          </p:cNvSpPr>
          <p:nvPr>
            <p:ph sz="quarter" idx="11"/>
          </p:nvPr>
        </p:nvSpPr>
        <p:spPr/>
        <p:txBody>
          <a:bodyPr/>
          <a:lstStyle/>
          <a:p>
            <a:r>
              <a:rPr lang="en-GB" dirty="0" smtClean="0"/>
              <a:t>Sex, race and disability discrimination</a:t>
            </a:r>
          </a:p>
          <a:p>
            <a:pPr lvl="1"/>
            <a:r>
              <a:rPr lang="en-GB" dirty="0" smtClean="0"/>
              <a:t>UK had legislation in place before EU required it but EU law expanded and strengthened rights, e.g.:</a:t>
            </a:r>
          </a:p>
          <a:p>
            <a:pPr lvl="2"/>
            <a:r>
              <a:rPr lang="en-GB" dirty="0" smtClean="0"/>
              <a:t>Right to equal pay for work of equal value</a:t>
            </a:r>
          </a:p>
          <a:p>
            <a:pPr lvl="2"/>
            <a:r>
              <a:rPr lang="en-GB" dirty="0" smtClean="0"/>
              <a:t>Uncapped compensation in discrimination cases</a:t>
            </a:r>
          </a:p>
          <a:p>
            <a:pPr lvl="2"/>
            <a:r>
              <a:rPr lang="en-GB" dirty="0" smtClean="0"/>
              <a:t>Protection from pregnancy and maternity discrimination </a:t>
            </a:r>
          </a:p>
          <a:p>
            <a:pPr lvl="2"/>
            <a:r>
              <a:rPr lang="en-GB" dirty="0" smtClean="0"/>
              <a:t>Protection from discrimination because of gender reassignment</a:t>
            </a:r>
          </a:p>
          <a:p>
            <a:pPr lvl="2"/>
            <a:r>
              <a:rPr lang="en-GB" dirty="0" smtClean="0"/>
              <a:t>End to small business exemption in Disability Discrimination Act</a:t>
            </a:r>
          </a:p>
          <a:p>
            <a:pPr lvl="2"/>
            <a:r>
              <a:rPr lang="en-GB" dirty="0" smtClean="0"/>
              <a:t>Wider protections from associative discrimination and harassment </a:t>
            </a:r>
          </a:p>
        </p:txBody>
      </p:sp>
    </p:spTree>
    <p:extLst>
      <p:ext uri="{BB962C8B-B14F-4D97-AF65-F5344CB8AC3E}">
        <p14:creationId xmlns:p14="http://schemas.microsoft.com/office/powerpoint/2010/main" val="253963776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EU influence on UK equality law (2)</a:t>
            </a:r>
            <a:endParaRPr lang="en-GB" dirty="0"/>
          </a:p>
        </p:txBody>
      </p:sp>
      <p:sp>
        <p:nvSpPr>
          <p:cNvPr id="3" name="Content Placeholder 2"/>
          <p:cNvSpPr>
            <a:spLocks noGrp="1"/>
          </p:cNvSpPr>
          <p:nvPr>
            <p:ph sz="quarter" idx="11"/>
          </p:nvPr>
        </p:nvSpPr>
        <p:spPr>
          <a:xfrm>
            <a:off x="644418" y="1362074"/>
            <a:ext cx="7702657" cy="2919413"/>
          </a:xfrm>
        </p:spPr>
        <p:txBody>
          <a:bodyPr/>
          <a:lstStyle/>
          <a:p>
            <a:r>
              <a:rPr lang="en-GB" dirty="0" smtClean="0"/>
              <a:t>Sexual orientation, religion or belief and age legislation</a:t>
            </a:r>
          </a:p>
          <a:p>
            <a:pPr lvl="1"/>
            <a:r>
              <a:rPr lang="en-GB" dirty="0" smtClean="0"/>
              <a:t>EU Framework Equal Treatment Directive resulted in protections from discrimination being adopted for the first time in UK</a:t>
            </a:r>
          </a:p>
          <a:p>
            <a:pPr lvl="1"/>
            <a:r>
              <a:rPr lang="en-GB" dirty="0" smtClean="0"/>
              <a:t>Since then UK has gone beyond EU minimum and extended protections beyond workplace in Equality Act 2010</a:t>
            </a:r>
          </a:p>
          <a:p>
            <a:r>
              <a:rPr lang="en-GB" dirty="0" smtClean="0"/>
              <a:t>Other relevant rights</a:t>
            </a:r>
          </a:p>
          <a:p>
            <a:pPr lvl="1"/>
            <a:r>
              <a:rPr lang="en-GB" dirty="0" smtClean="0"/>
              <a:t>Maternity and family-leave rights – UK could miss out on proposed improvements at EU level to enhance fathers’ leave rights, strengthen protection from dismissal for pregnant women and new mothers and introduce carers’ leave</a:t>
            </a:r>
          </a:p>
          <a:p>
            <a:pPr lvl="1"/>
            <a:r>
              <a:rPr lang="en-GB" dirty="0" smtClean="0"/>
              <a:t>Rights to equal treatment for part-timers, agency workers, working time rights and TUPE protections all important to women, young workers and BME workers</a:t>
            </a:r>
          </a:p>
          <a:p>
            <a:endParaRPr lang="en-GB" dirty="0" smtClean="0"/>
          </a:p>
          <a:p>
            <a:pPr lvl="1"/>
            <a:endParaRPr lang="en-GB" dirty="0"/>
          </a:p>
        </p:txBody>
      </p:sp>
    </p:spTree>
    <p:extLst>
      <p:ext uri="{BB962C8B-B14F-4D97-AF65-F5344CB8AC3E}">
        <p14:creationId xmlns:p14="http://schemas.microsoft.com/office/powerpoint/2010/main" val="102654183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Access to European Court of Justice</a:t>
            </a:r>
            <a:endParaRPr lang="en-GB" dirty="0"/>
          </a:p>
        </p:txBody>
      </p:sp>
      <p:sp>
        <p:nvSpPr>
          <p:cNvPr id="3" name="Content Placeholder 2"/>
          <p:cNvSpPr>
            <a:spLocks noGrp="1"/>
          </p:cNvSpPr>
          <p:nvPr>
            <p:ph sz="quarter" idx="11"/>
          </p:nvPr>
        </p:nvSpPr>
        <p:spPr/>
        <p:txBody>
          <a:bodyPr/>
          <a:lstStyle/>
          <a:p>
            <a:r>
              <a:rPr lang="en-GB" dirty="0" smtClean="0"/>
              <a:t>ECJ has given strong and purposive interpretations of equality rights</a:t>
            </a:r>
          </a:p>
          <a:p>
            <a:pPr lvl="1"/>
            <a:r>
              <a:rPr lang="en-GB" dirty="0" smtClean="0"/>
              <a:t>Big impact on sex discrimination and equal pay where EU law has been in place longest</a:t>
            </a:r>
          </a:p>
          <a:p>
            <a:pPr lvl="2"/>
            <a:r>
              <a:rPr lang="en-GB" i="1" dirty="0" smtClean="0"/>
              <a:t>“</a:t>
            </a:r>
            <a:r>
              <a:rPr lang="en-GB" dirty="0" smtClean="0"/>
              <a:t>It is difficult to overstate the significance of EU law in protecting against sex discrimination. The ECJ has repeatedly acted to correct decisions of the domestic courts that were antithetical to female workers’ rights”  Michael Ford QC</a:t>
            </a:r>
          </a:p>
          <a:p>
            <a:pPr indent="-216000"/>
            <a:r>
              <a:rPr lang="en-GB" dirty="0" smtClean="0"/>
              <a:t>If no longer required to comply with EU law then UK courts could begin to diverge and settled principles could be re-litigated</a:t>
            </a:r>
          </a:p>
          <a:p>
            <a:pPr lvl="1"/>
            <a:r>
              <a:rPr lang="en-GB" dirty="0" smtClean="0"/>
              <a:t>Indirect discrimination and reasonable adjustment duty interpretations are vulnerable – UK courts drift towards direct discrimination approach  </a:t>
            </a:r>
          </a:p>
          <a:p>
            <a:pPr lvl="1"/>
            <a:r>
              <a:rPr lang="en-GB" dirty="0" smtClean="0"/>
              <a:t>Equal pay vulnerable as case law heavily influenced by direct applicability of Article 157 </a:t>
            </a:r>
            <a:endParaRPr lang="en-GB" dirty="0"/>
          </a:p>
        </p:txBody>
      </p:sp>
    </p:spTree>
    <p:extLst>
      <p:ext uri="{BB962C8B-B14F-4D97-AF65-F5344CB8AC3E}">
        <p14:creationId xmlns:p14="http://schemas.microsoft.com/office/powerpoint/2010/main" val="295953892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Political risks to rights post-Brexit</a:t>
            </a:r>
            <a:endParaRPr lang="en-GB" dirty="0"/>
          </a:p>
        </p:txBody>
      </p:sp>
      <p:sp>
        <p:nvSpPr>
          <p:cNvPr id="3" name="Content Placeholder 2"/>
          <p:cNvSpPr>
            <a:spLocks noGrp="1"/>
          </p:cNvSpPr>
          <p:nvPr>
            <p:ph sz="quarter" idx="11"/>
          </p:nvPr>
        </p:nvSpPr>
        <p:spPr/>
        <p:txBody>
          <a:bodyPr/>
          <a:lstStyle/>
          <a:p>
            <a:r>
              <a:rPr lang="en-GB" dirty="0" smtClean="0"/>
              <a:t>Attitudes of some </a:t>
            </a:r>
            <a:r>
              <a:rPr lang="en-GB" dirty="0" err="1" smtClean="0"/>
              <a:t>Brexiters</a:t>
            </a:r>
            <a:endParaRPr lang="en-GB" dirty="0" smtClean="0"/>
          </a:p>
          <a:p>
            <a:pPr lvl="1"/>
            <a:r>
              <a:rPr lang="en-GB" i="1" dirty="0" smtClean="0"/>
              <a:t>“</a:t>
            </a:r>
            <a:r>
              <a:rPr lang="en-GB" dirty="0" smtClean="0"/>
              <a:t>If we could just halve the burdens of EU social and employment legislation we could deliver a £4.3 billion boost to our economy and 60,000 new jobs” </a:t>
            </a:r>
            <a:r>
              <a:rPr lang="en-GB" dirty="0" err="1" smtClean="0"/>
              <a:t>Priti</a:t>
            </a:r>
            <a:r>
              <a:rPr lang="en-GB" dirty="0" smtClean="0"/>
              <a:t> Patel, Employment Minister</a:t>
            </a:r>
          </a:p>
          <a:p>
            <a:pPr indent="-216000"/>
            <a:r>
              <a:rPr lang="en-GB" dirty="0" smtClean="0"/>
              <a:t>Recent attacks on equality rights </a:t>
            </a:r>
          </a:p>
          <a:p>
            <a:pPr lvl="1"/>
            <a:r>
              <a:rPr lang="en-GB" dirty="0" smtClean="0"/>
              <a:t>Red Tape Challenge attacks on Equality Act 2010</a:t>
            </a:r>
          </a:p>
          <a:p>
            <a:pPr lvl="1"/>
            <a:r>
              <a:rPr lang="en-GB" dirty="0" err="1" smtClean="0"/>
              <a:t>Beecroft</a:t>
            </a:r>
            <a:r>
              <a:rPr lang="en-GB" dirty="0" smtClean="0"/>
              <a:t> review and Conservative MPs’ sought to cap compensation for discrimination </a:t>
            </a:r>
          </a:p>
          <a:p>
            <a:pPr lvl="1"/>
            <a:r>
              <a:rPr lang="en-GB" dirty="0" smtClean="0"/>
              <a:t>Beecroft review also described maternity and parental rights as “well-meaning” but said for small businesses the “price is not worth paying”</a:t>
            </a:r>
          </a:p>
          <a:p>
            <a:pPr lvl="1"/>
            <a:r>
              <a:rPr lang="en-GB" dirty="0" smtClean="0"/>
              <a:t>Plus ET fees, cuts to EHRC, attacks on unfair dismissal, union rights etc… etc…</a:t>
            </a:r>
            <a:endParaRPr lang="en-GB" dirty="0"/>
          </a:p>
          <a:p>
            <a:pPr marL="285750" indent="-285750"/>
            <a:endParaRPr lang="en-GB" dirty="0"/>
          </a:p>
        </p:txBody>
      </p:sp>
    </p:spTree>
    <p:extLst>
      <p:ext uri="{BB962C8B-B14F-4D97-AF65-F5344CB8AC3E}">
        <p14:creationId xmlns:p14="http://schemas.microsoft.com/office/powerpoint/2010/main" val="77554232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UC layouts">
  <a:themeElements>
    <a:clrScheme name="Custom 108">
      <a:dk1>
        <a:srgbClr val="1D1D1D"/>
      </a:dk1>
      <a:lt1>
        <a:srgbClr val="FFFFFF"/>
      </a:lt1>
      <a:dk2>
        <a:srgbClr val="999999"/>
      </a:dk2>
      <a:lt2>
        <a:srgbClr val="CCCCCC"/>
      </a:lt2>
      <a:accent1>
        <a:srgbClr val="0076A9"/>
      </a:accent1>
      <a:accent2>
        <a:srgbClr val="479CC1"/>
      </a:accent2>
      <a:accent3>
        <a:srgbClr val="94569E"/>
      </a:accent3>
      <a:accent4>
        <a:srgbClr val="B3282D"/>
      </a:accent4>
      <a:accent5>
        <a:srgbClr val="C3C31E"/>
      </a:accent5>
      <a:accent6>
        <a:srgbClr val="DE8703"/>
      </a:accent6>
      <a:hlink>
        <a:srgbClr val="1D1D1D"/>
      </a:hlink>
      <a:folHlink>
        <a:srgbClr val="1D1D1D"/>
      </a:folHlink>
    </a:clrScheme>
    <a:fontScheme name="TUC table">
      <a:majorFont>
        <a:latin typeface="Segoe UI Semibold"/>
        <a:ea typeface=""/>
        <a:cs typeface=""/>
      </a:majorFont>
      <a:minorFont>
        <a:latin typeface="Segoe U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177800" indent="-177800">
          <a:lnSpc>
            <a:spcPct val="113000"/>
          </a:lnSpc>
          <a:spcAft>
            <a:spcPts val="60"/>
          </a:spcAft>
          <a:buFont typeface="Wingdings"/>
          <a:buChar char="n"/>
          <a:defRPr sz="1600" dirty="0" smtClean="0"/>
        </a:defPPr>
      </a:lstStyle>
    </a:txDef>
  </a:objectDefaults>
  <a:extraClrSchemeLst/>
  <a:extLst>
    <a:ext uri="{05A4C25C-085E-4340-85A3-A5531E510DB2}">
      <thm15:themeFamily xmlns:thm15="http://schemas.microsoft.com/office/thememl/2012/main" xmlns="" name="TUC Powerpoint Slide Template - Blue.potx" id="{F80279B3-2893-486E-9BAA-69A1B3BBB90F}" vid="{47C0F59B-4EB1-4AD1-AE21-59FC9EEB7EEB}"/>
    </a:ext>
  </a:extLst>
</a:theme>
</file>

<file path=ppt/theme/theme2.xml><?xml version="1.0" encoding="utf-8"?>
<a:theme xmlns:a="http://schemas.openxmlformats.org/drawingml/2006/main" name="Office Theme">
  <a:themeElements>
    <a:clrScheme name="TUC Final PPT Template">
      <a:dk1>
        <a:srgbClr val="1D1D1D"/>
      </a:dk1>
      <a:lt1>
        <a:srgbClr val="FFFFFF"/>
      </a:lt1>
      <a:dk2>
        <a:srgbClr val="999999"/>
      </a:dk2>
      <a:lt2>
        <a:srgbClr val="CCCCCC"/>
      </a:lt2>
      <a:accent1>
        <a:srgbClr val="B3282D"/>
      </a:accent1>
      <a:accent2>
        <a:srgbClr val="CB686D"/>
      </a:accent2>
      <a:accent3>
        <a:srgbClr val="94569E"/>
      </a:accent3>
      <a:accent4>
        <a:srgbClr val="0076A9"/>
      </a:accent4>
      <a:accent5>
        <a:srgbClr val="C3C31E"/>
      </a:accent5>
      <a:accent6>
        <a:srgbClr val="DE8703"/>
      </a:accent6>
      <a:hlink>
        <a:srgbClr val="1D1D1D"/>
      </a:hlink>
      <a:folHlink>
        <a:srgbClr val="1D1D1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TUC Final PPT Template">
      <a:dk1>
        <a:srgbClr val="1D1D1D"/>
      </a:dk1>
      <a:lt1>
        <a:srgbClr val="FFFFFF"/>
      </a:lt1>
      <a:dk2>
        <a:srgbClr val="999999"/>
      </a:dk2>
      <a:lt2>
        <a:srgbClr val="CCCCCC"/>
      </a:lt2>
      <a:accent1>
        <a:srgbClr val="B3282D"/>
      </a:accent1>
      <a:accent2>
        <a:srgbClr val="CB686D"/>
      </a:accent2>
      <a:accent3>
        <a:srgbClr val="94569E"/>
      </a:accent3>
      <a:accent4>
        <a:srgbClr val="0076A9"/>
      </a:accent4>
      <a:accent5>
        <a:srgbClr val="C3C31E"/>
      </a:accent5>
      <a:accent6>
        <a:srgbClr val="DE8703"/>
      </a:accent6>
      <a:hlink>
        <a:srgbClr val="1D1D1D"/>
      </a:hlink>
      <a:folHlink>
        <a:srgbClr val="1D1D1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TUC Powerpoint Slide Template - Blue</Template>
  <TotalTime>533</TotalTime>
  <Words>1756</Words>
  <Application>Microsoft Office PowerPoint</Application>
  <PresentationFormat>On-screen Show (16:9)</PresentationFormat>
  <Paragraphs>119</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Wingdings</vt:lpstr>
      <vt:lpstr>Segoe UI Semibold</vt:lpstr>
      <vt:lpstr>Segoe UI Light</vt:lpstr>
      <vt:lpstr>Futura Medium</vt:lpstr>
      <vt:lpstr>Symbol</vt:lpstr>
      <vt:lpstr>TUC layouts</vt:lpstr>
      <vt:lpstr>Equality law: the implications of Brexit and union priorities</vt:lpstr>
      <vt:lpstr>Pre-Brexit climate for equality bargaining</vt:lpstr>
      <vt:lpstr>Equality grievances still widespread in workplaces</vt:lpstr>
      <vt:lpstr>Racism and the referendum</vt:lpstr>
      <vt:lpstr>Support for equality rights post-referendum</vt:lpstr>
      <vt:lpstr>EU influence on UK equality law (1)</vt:lpstr>
      <vt:lpstr>EU influence on UK equality law (2)</vt:lpstr>
      <vt:lpstr>Access to European Court of Justice</vt:lpstr>
      <vt:lpstr>Political risks to rights post-Brexit</vt:lpstr>
      <vt:lpstr>Government commitments so far</vt:lpstr>
      <vt:lpstr>Workers must not pay the price</vt:lpstr>
      <vt:lpstr>Strengthen equality rights in the UK</vt:lpstr>
    </vt:vector>
  </TitlesOfParts>
  <Manager>Rob Saunders</Manager>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Equality law: the implications of Brexit and union priorities</dc:title>
  <dc:creator>Sally Brett</dc:creator>
  <cp:lastModifiedBy>Diskus</cp:lastModifiedBy>
  <cp:revision>37</cp:revision>
  <cp:lastPrinted>2016-11-09T13:13:33Z</cp:lastPrinted>
  <dcterms:created xsi:type="dcterms:W3CDTF">2016-11-08T10:47:57Z</dcterms:created>
  <dcterms:modified xsi:type="dcterms:W3CDTF">2016-11-09T15:38:20Z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zKit Template Type">
    <vt:lpwstr>Widescreen</vt:lpwstr>
  </property>
  <property fmtid="{D5CDD505-2E9C-101B-9397-08002B2CF9AE}" pid="3" name="WizKit Template Version">
    <vt:i4>4</vt:i4>
  </property>
</Properties>
</file>